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8"/>
  </p:notesMasterIdLst>
  <p:sldIdLst>
    <p:sldId id="256" r:id="rId2"/>
    <p:sldId id="461" r:id="rId3"/>
    <p:sldId id="489" r:id="rId4"/>
    <p:sldId id="462" r:id="rId5"/>
    <p:sldId id="463" r:id="rId6"/>
    <p:sldId id="464" r:id="rId7"/>
    <p:sldId id="465" r:id="rId8"/>
    <p:sldId id="257" r:id="rId9"/>
    <p:sldId id="466" r:id="rId10"/>
    <p:sldId id="467" r:id="rId11"/>
    <p:sldId id="468" r:id="rId12"/>
    <p:sldId id="469" r:id="rId13"/>
    <p:sldId id="490" r:id="rId14"/>
    <p:sldId id="491" r:id="rId15"/>
    <p:sldId id="472" r:id="rId16"/>
    <p:sldId id="473" r:id="rId17"/>
    <p:sldId id="476" r:id="rId18"/>
    <p:sldId id="477" r:id="rId19"/>
    <p:sldId id="478" r:id="rId20"/>
    <p:sldId id="479" r:id="rId21"/>
    <p:sldId id="480" r:id="rId22"/>
    <p:sldId id="481" r:id="rId23"/>
    <p:sldId id="492" r:id="rId24"/>
    <p:sldId id="501" r:id="rId25"/>
    <p:sldId id="493" r:id="rId26"/>
    <p:sldId id="494" r:id="rId27"/>
    <p:sldId id="495" r:id="rId28"/>
    <p:sldId id="496" r:id="rId29"/>
    <p:sldId id="497" r:id="rId30"/>
    <p:sldId id="498" r:id="rId31"/>
    <p:sldId id="483" r:id="rId32"/>
    <p:sldId id="499" r:id="rId33"/>
    <p:sldId id="484" r:id="rId34"/>
    <p:sldId id="485" r:id="rId35"/>
    <p:sldId id="488" r:id="rId36"/>
    <p:sldId id="500" r:id="rId37"/>
  </p:sldIdLst>
  <p:sldSz cx="9144000" cy="5143500" type="screen16x9"/>
  <p:notesSz cx="6858000" cy="9144000"/>
  <p:embeddedFontLs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76BF2F-1809-46EF-BF95-00583D1C2762}">
  <a:tblStyle styleId="{2876BF2F-1809-46EF-BF95-00583D1C27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D04E89-9DFB-4AC7-B911-AB53B5961321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8CE334-D168-4F06-9D24-67F470FB086A}">
      <dgm:prSet custT="1"/>
      <dgm:spPr/>
      <dgm:t>
        <a:bodyPr/>
        <a:lstStyle/>
        <a:p>
          <a:r>
            <a:rPr lang="en-GB" sz="2800" dirty="0"/>
            <a:t>Module Leader:</a:t>
          </a:r>
          <a:endParaRPr lang="en-US" sz="2800" dirty="0"/>
        </a:p>
      </dgm:t>
    </dgm:pt>
    <dgm:pt modelId="{2DC48E77-D295-4771-9FF3-EE163D2BE105}" type="parTrans" cxnId="{7F602708-880A-499B-96B8-20662096F7C1}">
      <dgm:prSet/>
      <dgm:spPr/>
      <dgm:t>
        <a:bodyPr/>
        <a:lstStyle/>
        <a:p>
          <a:endParaRPr lang="en-US"/>
        </a:p>
      </dgm:t>
    </dgm:pt>
    <dgm:pt modelId="{BEE2BBB7-3CF8-4BFA-AE32-D954C6E5BAA5}" type="sibTrans" cxnId="{7F602708-880A-499B-96B8-20662096F7C1}">
      <dgm:prSet/>
      <dgm:spPr/>
      <dgm:t>
        <a:bodyPr/>
        <a:lstStyle/>
        <a:p>
          <a:endParaRPr lang="en-US"/>
        </a:p>
      </dgm:t>
    </dgm:pt>
    <dgm:pt modelId="{B509F852-BA52-45A5-8E5E-1D2293115C09}">
      <dgm:prSet/>
      <dgm:spPr/>
      <dgm:t>
        <a:bodyPr/>
        <a:lstStyle/>
        <a:p>
          <a:r>
            <a:rPr lang="en-GB"/>
            <a:t>Abirami Gunasekaran</a:t>
          </a:r>
          <a:endParaRPr lang="en-US"/>
        </a:p>
      </dgm:t>
    </dgm:pt>
    <dgm:pt modelId="{5421084F-E04E-4B4B-89C0-DEC03BD8FA5F}" type="parTrans" cxnId="{371CD078-21FA-46D8-A079-1D72D30EFA75}">
      <dgm:prSet/>
      <dgm:spPr/>
      <dgm:t>
        <a:bodyPr/>
        <a:lstStyle/>
        <a:p>
          <a:endParaRPr lang="en-US"/>
        </a:p>
      </dgm:t>
    </dgm:pt>
    <dgm:pt modelId="{4E7FDC26-B4EB-4DA7-AD0A-6CB6C13F277A}" type="sibTrans" cxnId="{371CD078-21FA-46D8-A079-1D72D30EFA75}">
      <dgm:prSet/>
      <dgm:spPr/>
      <dgm:t>
        <a:bodyPr/>
        <a:lstStyle/>
        <a:p>
          <a:endParaRPr lang="en-US"/>
        </a:p>
      </dgm:t>
    </dgm:pt>
    <dgm:pt modelId="{54EEFFF5-3C88-4E47-A77A-36AE71EED8F4}">
      <dgm:prSet custT="1"/>
      <dgm:spPr/>
      <dgm:t>
        <a:bodyPr/>
        <a:lstStyle/>
        <a:p>
          <a:r>
            <a:rPr lang="en-GB" sz="3200" dirty="0"/>
            <a:t>Module Tutors:</a:t>
          </a:r>
          <a:endParaRPr lang="en-US" sz="3200" dirty="0"/>
        </a:p>
      </dgm:t>
    </dgm:pt>
    <dgm:pt modelId="{0D2FF908-3651-49F1-91FD-AE44102737FB}" type="parTrans" cxnId="{39061F6F-4D1E-431E-A942-7A7397A71787}">
      <dgm:prSet/>
      <dgm:spPr/>
      <dgm:t>
        <a:bodyPr/>
        <a:lstStyle/>
        <a:p>
          <a:endParaRPr lang="en-US"/>
        </a:p>
      </dgm:t>
    </dgm:pt>
    <dgm:pt modelId="{E8F9871F-87DB-4A9E-956C-0485A8246492}" type="sibTrans" cxnId="{39061F6F-4D1E-431E-A942-7A7397A71787}">
      <dgm:prSet/>
      <dgm:spPr/>
      <dgm:t>
        <a:bodyPr/>
        <a:lstStyle/>
        <a:p>
          <a:endParaRPr lang="en-US"/>
        </a:p>
      </dgm:t>
    </dgm:pt>
    <dgm:pt modelId="{A6CDBB18-EC8E-4C36-9C2C-E7002D80DCD5}">
      <dgm:prSet/>
      <dgm:spPr/>
      <dgm:t>
        <a:bodyPr/>
        <a:lstStyle/>
        <a:p>
          <a:r>
            <a:rPr lang="en-GB"/>
            <a:t>Abirami Gunasekaran</a:t>
          </a:r>
          <a:endParaRPr lang="en-US"/>
        </a:p>
      </dgm:t>
    </dgm:pt>
    <dgm:pt modelId="{A5B0848A-7F6E-47DB-AAF6-5D248FE3E3AB}" type="parTrans" cxnId="{8DA3726F-DA23-4070-BB1E-1F6154B11282}">
      <dgm:prSet/>
      <dgm:spPr/>
      <dgm:t>
        <a:bodyPr/>
        <a:lstStyle/>
        <a:p>
          <a:endParaRPr lang="en-US"/>
        </a:p>
      </dgm:t>
    </dgm:pt>
    <dgm:pt modelId="{B30583D3-DAF5-4F87-80AC-14B4B7B6C04D}" type="sibTrans" cxnId="{8DA3726F-DA23-4070-BB1E-1F6154B11282}">
      <dgm:prSet/>
      <dgm:spPr/>
      <dgm:t>
        <a:bodyPr/>
        <a:lstStyle/>
        <a:p>
          <a:endParaRPr lang="en-US"/>
        </a:p>
      </dgm:t>
    </dgm:pt>
    <dgm:pt modelId="{B8427248-4FB5-4CE1-A65B-4EA8E0AEC1B1}">
      <dgm:prSet/>
      <dgm:spPr/>
      <dgm:t>
        <a:bodyPr/>
        <a:lstStyle/>
        <a:p>
          <a:r>
            <a:rPr lang="en-GB"/>
            <a:t>Meena Nadeem</a:t>
          </a:r>
          <a:endParaRPr lang="en-US"/>
        </a:p>
      </dgm:t>
    </dgm:pt>
    <dgm:pt modelId="{3BE362AA-B209-4E94-9787-C780F7C5773B}" type="parTrans" cxnId="{7B90EB50-01A7-45FF-8419-5BD69E48F7CD}">
      <dgm:prSet/>
      <dgm:spPr/>
      <dgm:t>
        <a:bodyPr/>
        <a:lstStyle/>
        <a:p>
          <a:endParaRPr lang="en-US"/>
        </a:p>
      </dgm:t>
    </dgm:pt>
    <dgm:pt modelId="{8DB09177-F8CE-41B5-8767-A837CC36BA74}" type="sibTrans" cxnId="{7B90EB50-01A7-45FF-8419-5BD69E48F7CD}">
      <dgm:prSet/>
      <dgm:spPr/>
      <dgm:t>
        <a:bodyPr/>
        <a:lstStyle/>
        <a:p>
          <a:endParaRPr lang="en-US"/>
        </a:p>
      </dgm:t>
    </dgm:pt>
    <dgm:pt modelId="{EAB503FC-0FEC-4246-A822-CBFA26A6EC14}" type="pres">
      <dgm:prSet presAssocID="{2CD04E89-9DFB-4AC7-B911-AB53B5961321}" presName="Name0" presStyleCnt="0">
        <dgm:presLayoutVars>
          <dgm:dir/>
          <dgm:animLvl val="lvl"/>
          <dgm:resizeHandles val="exact"/>
        </dgm:presLayoutVars>
      </dgm:prSet>
      <dgm:spPr/>
    </dgm:pt>
    <dgm:pt modelId="{7DA162D4-C253-45D3-8D93-8A7B10919B94}" type="pres">
      <dgm:prSet presAssocID="{468CE334-D168-4F06-9D24-67F470FB086A}" presName="linNode" presStyleCnt="0"/>
      <dgm:spPr/>
    </dgm:pt>
    <dgm:pt modelId="{25342737-B639-49B8-857C-8C25744F8C06}" type="pres">
      <dgm:prSet presAssocID="{468CE334-D168-4F06-9D24-67F470FB086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F1C5C8C-FF4D-4568-B9E7-D64A188B230E}" type="pres">
      <dgm:prSet presAssocID="{468CE334-D168-4F06-9D24-67F470FB086A}" presName="descendantText" presStyleLbl="alignAccFollowNode1" presStyleIdx="0" presStyleCnt="2">
        <dgm:presLayoutVars>
          <dgm:bulletEnabled val="1"/>
        </dgm:presLayoutVars>
      </dgm:prSet>
      <dgm:spPr/>
    </dgm:pt>
    <dgm:pt modelId="{B4C22DFC-00CD-454A-8085-5EE2D094D9EF}" type="pres">
      <dgm:prSet presAssocID="{BEE2BBB7-3CF8-4BFA-AE32-D954C6E5BAA5}" presName="sp" presStyleCnt="0"/>
      <dgm:spPr/>
    </dgm:pt>
    <dgm:pt modelId="{3D516265-E364-4CD6-9474-E3628B072CBF}" type="pres">
      <dgm:prSet presAssocID="{54EEFFF5-3C88-4E47-A77A-36AE71EED8F4}" presName="linNode" presStyleCnt="0"/>
      <dgm:spPr/>
    </dgm:pt>
    <dgm:pt modelId="{4223ECB8-19A5-4373-B74F-4731F972D9DC}" type="pres">
      <dgm:prSet presAssocID="{54EEFFF5-3C88-4E47-A77A-36AE71EED8F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C2208BD-2F55-4636-9007-CAFB092B13EB}" type="pres">
      <dgm:prSet presAssocID="{54EEFFF5-3C88-4E47-A77A-36AE71EED8F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F602708-880A-499B-96B8-20662096F7C1}" srcId="{2CD04E89-9DFB-4AC7-B911-AB53B5961321}" destId="{468CE334-D168-4F06-9D24-67F470FB086A}" srcOrd="0" destOrd="0" parTransId="{2DC48E77-D295-4771-9FF3-EE163D2BE105}" sibTransId="{BEE2BBB7-3CF8-4BFA-AE32-D954C6E5BAA5}"/>
    <dgm:cxn modelId="{471E2A0D-6F31-45D6-8B5E-2C3A2F34D044}" type="presOf" srcId="{54EEFFF5-3C88-4E47-A77A-36AE71EED8F4}" destId="{4223ECB8-19A5-4373-B74F-4731F972D9DC}" srcOrd="0" destOrd="0" presId="urn:microsoft.com/office/officeart/2005/8/layout/vList5"/>
    <dgm:cxn modelId="{BDD2981D-698B-4886-AC1D-D1CE2CEFF08F}" type="presOf" srcId="{A6CDBB18-EC8E-4C36-9C2C-E7002D80DCD5}" destId="{CC2208BD-2F55-4636-9007-CAFB092B13EB}" srcOrd="0" destOrd="0" presId="urn:microsoft.com/office/officeart/2005/8/layout/vList5"/>
    <dgm:cxn modelId="{CCA69D6C-2948-4A72-9B5C-5F7C98843D28}" type="presOf" srcId="{2CD04E89-9DFB-4AC7-B911-AB53B5961321}" destId="{EAB503FC-0FEC-4246-A822-CBFA26A6EC14}" srcOrd="0" destOrd="0" presId="urn:microsoft.com/office/officeart/2005/8/layout/vList5"/>
    <dgm:cxn modelId="{39061F6F-4D1E-431E-A942-7A7397A71787}" srcId="{2CD04E89-9DFB-4AC7-B911-AB53B5961321}" destId="{54EEFFF5-3C88-4E47-A77A-36AE71EED8F4}" srcOrd="1" destOrd="0" parTransId="{0D2FF908-3651-49F1-91FD-AE44102737FB}" sibTransId="{E8F9871F-87DB-4A9E-956C-0485A8246492}"/>
    <dgm:cxn modelId="{8DA3726F-DA23-4070-BB1E-1F6154B11282}" srcId="{54EEFFF5-3C88-4E47-A77A-36AE71EED8F4}" destId="{A6CDBB18-EC8E-4C36-9C2C-E7002D80DCD5}" srcOrd="0" destOrd="0" parTransId="{A5B0848A-7F6E-47DB-AAF6-5D248FE3E3AB}" sibTransId="{B30583D3-DAF5-4F87-80AC-14B4B7B6C04D}"/>
    <dgm:cxn modelId="{7B90EB50-01A7-45FF-8419-5BD69E48F7CD}" srcId="{54EEFFF5-3C88-4E47-A77A-36AE71EED8F4}" destId="{B8427248-4FB5-4CE1-A65B-4EA8E0AEC1B1}" srcOrd="1" destOrd="0" parTransId="{3BE362AA-B209-4E94-9787-C780F7C5773B}" sibTransId="{8DB09177-F8CE-41B5-8767-A837CC36BA74}"/>
    <dgm:cxn modelId="{412E2276-2C36-4AF9-B7E6-40FDC7EF42C8}" type="presOf" srcId="{B8427248-4FB5-4CE1-A65B-4EA8E0AEC1B1}" destId="{CC2208BD-2F55-4636-9007-CAFB092B13EB}" srcOrd="0" destOrd="1" presId="urn:microsoft.com/office/officeart/2005/8/layout/vList5"/>
    <dgm:cxn modelId="{371CD078-21FA-46D8-A079-1D72D30EFA75}" srcId="{468CE334-D168-4F06-9D24-67F470FB086A}" destId="{B509F852-BA52-45A5-8E5E-1D2293115C09}" srcOrd="0" destOrd="0" parTransId="{5421084F-E04E-4B4B-89C0-DEC03BD8FA5F}" sibTransId="{4E7FDC26-B4EB-4DA7-AD0A-6CB6C13F277A}"/>
    <dgm:cxn modelId="{AA13A197-AFD7-4723-8653-EB5BAF4BC8D1}" type="presOf" srcId="{468CE334-D168-4F06-9D24-67F470FB086A}" destId="{25342737-B639-49B8-857C-8C25744F8C06}" srcOrd="0" destOrd="0" presId="urn:microsoft.com/office/officeart/2005/8/layout/vList5"/>
    <dgm:cxn modelId="{77CF46D1-7679-4845-83EA-87EC669E8520}" type="presOf" srcId="{B509F852-BA52-45A5-8E5E-1D2293115C09}" destId="{8F1C5C8C-FF4D-4568-B9E7-D64A188B230E}" srcOrd="0" destOrd="0" presId="urn:microsoft.com/office/officeart/2005/8/layout/vList5"/>
    <dgm:cxn modelId="{E8A8869D-727D-4290-8442-EC2C11691D82}" type="presParOf" srcId="{EAB503FC-0FEC-4246-A822-CBFA26A6EC14}" destId="{7DA162D4-C253-45D3-8D93-8A7B10919B94}" srcOrd="0" destOrd="0" presId="urn:microsoft.com/office/officeart/2005/8/layout/vList5"/>
    <dgm:cxn modelId="{373D4FF7-169A-4AD0-9010-36C31FA6A093}" type="presParOf" srcId="{7DA162D4-C253-45D3-8D93-8A7B10919B94}" destId="{25342737-B639-49B8-857C-8C25744F8C06}" srcOrd="0" destOrd="0" presId="urn:microsoft.com/office/officeart/2005/8/layout/vList5"/>
    <dgm:cxn modelId="{06F0DFCA-8D19-4D15-93EE-86DEB535DB67}" type="presParOf" srcId="{7DA162D4-C253-45D3-8D93-8A7B10919B94}" destId="{8F1C5C8C-FF4D-4568-B9E7-D64A188B230E}" srcOrd="1" destOrd="0" presId="urn:microsoft.com/office/officeart/2005/8/layout/vList5"/>
    <dgm:cxn modelId="{D5E57BB2-C9C0-4CAA-9518-806C7A2684C2}" type="presParOf" srcId="{EAB503FC-0FEC-4246-A822-CBFA26A6EC14}" destId="{B4C22DFC-00CD-454A-8085-5EE2D094D9EF}" srcOrd="1" destOrd="0" presId="urn:microsoft.com/office/officeart/2005/8/layout/vList5"/>
    <dgm:cxn modelId="{AC2E69D1-1439-4BA5-8657-0683904EC322}" type="presParOf" srcId="{EAB503FC-0FEC-4246-A822-CBFA26A6EC14}" destId="{3D516265-E364-4CD6-9474-E3628B072CBF}" srcOrd="2" destOrd="0" presId="urn:microsoft.com/office/officeart/2005/8/layout/vList5"/>
    <dgm:cxn modelId="{7D6CDCF0-A8F9-4A6E-AF79-0B33C44988AE}" type="presParOf" srcId="{3D516265-E364-4CD6-9474-E3628B072CBF}" destId="{4223ECB8-19A5-4373-B74F-4731F972D9DC}" srcOrd="0" destOrd="0" presId="urn:microsoft.com/office/officeart/2005/8/layout/vList5"/>
    <dgm:cxn modelId="{78120D59-BC24-46F0-BB80-EB9A6EF7CAD4}" type="presParOf" srcId="{3D516265-E364-4CD6-9474-E3628B072CBF}" destId="{CC2208BD-2F55-4636-9007-CAFB092B13E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D04E89-9DFB-4AC7-B911-AB53B5961321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68CE334-D168-4F06-9D24-67F470FB086A}">
      <dgm:prSet custT="1"/>
      <dgm:spPr/>
      <dgm:t>
        <a:bodyPr/>
        <a:lstStyle/>
        <a:p>
          <a:r>
            <a:rPr lang="en-US" sz="2800" dirty="0"/>
            <a:t>Tuesday:</a:t>
          </a:r>
        </a:p>
      </dgm:t>
    </dgm:pt>
    <dgm:pt modelId="{2DC48E77-D295-4771-9FF3-EE163D2BE105}" type="parTrans" cxnId="{7F602708-880A-499B-96B8-20662096F7C1}">
      <dgm:prSet/>
      <dgm:spPr/>
      <dgm:t>
        <a:bodyPr/>
        <a:lstStyle/>
        <a:p>
          <a:endParaRPr lang="en-US"/>
        </a:p>
      </dgm:t>
    </dgm:pt>
    <dgm:pt modelId="{BEE2BBB7-3CF8-4BFA-AE32-D954C6E5BAA5}" type="sibTrans" cxnId="{7F602708-880A-499B-96B8-20662096F7C1}">
      <dgm:prSet/>
      <dgm:spPr/>
      <dgm:t>
        <a:bodyPr/>
        <a:lstStyle/>
        <a:p>
          <a:endParaRPr lang="en-US"/>
        </a:p>
      </dgm:t>
    </dgm:pt>
    <dgm:pt modelId="{B509F852-BA52-45A5-8E5E-1D2293115C09}">
      <dgm:prSet/>
      <dgm:spPr/>
      <dgm:t>
        <a:bodyPr/>
        <a:lstStyle/>
        <a:p>
          <a:r>
            <a:rPr lang="en-GB" b="1" i="0" dirty="0"/>
            <a:t>OA4/02</a:t>
          </a:r>
          <a:r>
            <a:rPr lang="en-GB" b="1" i="0" baseline="30000" dirty="0"/>
            <a:t>^</a:t>
          </a:r>
          <a:endParaRPr lang="en-US" baseline="30000" dirty="0"/>
        </a:p>
      </dgm:t>
    </dgm:pt>
    <dgm:pt modelId="{5421084F-E04E-4B4B-89C0-DEC03BD8FA5F}" type="parTrans" cxnId="{371CD078-21FA-46D8-A079-1D72D30EFA75}">
      <dgm:prSet/>
      <dgm:spPr/>
      <dgm:t>
        <a:bodyPr/>
        <a:lstStyle/>
        <a:p>
          <a:endParaRPr lang="en-US"/>
        </a:p>
      </dgm:t>
    </dgm:pt>
    <dgm:pt modelId="{4E7FDC26-B4EB-4DA7-AD0A-6CB6C13F277A}" type="sibTrans" cxnId="{371CD078-21FA-46D8-A079-1D72D30EFA75}">
      <dgm:prSet/>
      <dgm:spPr/>
      <dgm:t>
        <a:bodyPr/>
        <a:lstStyle/>
        <a:p>
          <a:endParaRPr lang="en-US"/>
        </a:p>
      </dgm:t>
    </dgm:pt>
    <dgm:pt modelId="{54EEFFF5-3C88-4E47-A77A-36AE71EED8F4}">
      <dgm:prSet custT="1"/>
      <dgm:spPr/>
      <dgm:t>
        <a:bodyPr/>
        <a:lstStyle/>
        <a:p>
          <a:r>
            <a:rPr lang="en-US" sz="3200" dirty="0"/>
            <a:t>Friday:</a:t>
          </a:r>
        </a:p>
      </dgm:t>
    </dgm:pt>
    <dgm:pt modelId="{0D2FF908-3651-49F1-91FD-AE44102737FB}" type="parTrans" cxnId="{39061F6F-4D1E-431E-A942-7A7397A71787}">
      <dgm:prSet/>
      <dgm:spPr/>
      <dgm:t>
        <a:bodyPr/>
        <a:lstStyle/>
        <a:p>
          <a:endParaRPr lang="en-US"/>
        </a:p>
      </dgm:t>
    </dgm:pt>
    <dgm:pt modelId="{E8F9871F-87DB-4A9E-956C-0485A8246492}" type="sibTrans" cxnId="{39061F6F-4D1E-431E-A942-7A7397A71787}">
      <dgm:prSet/>
      <dgm:spPr/>
      <dgm:t>
        <a:bodyPr/>
        <a:lstStyle/>
        <a:p>
          <a:endParaRPr lang="en-US"/>
        </a:p>
      </dgm:t>
    </dgm:pt>
    <dgm:pt modelId="{A6CDBB18-EC8E-4C36-9C2C-E7002D80DCD5}">
      <dgm:prSet/>
      <dgm:spPr/>
      <dgm:t>
        <a:bodyPr/>
        <a:lstStyle/>
        <a:p>
          <a:r>
            <a:rPr lang="en-GB" b="1" i="0" dirty="0"/>
            <a:t>BLG/10</a:t>
          </a:r>
          <a:endParaRPr lang="en-US" dirty="0"/>
        </a:p>
      </dgm:t>
    </dgm:pt>
    <dgm:pt modelId="{A5B0848A-7F6E-47DB-AAF6-5D248FE3E3AB}" type="parTrans" cxnId="{8DA3726F-DA23-4070-BB1E-1F6154B11282}">
      <dgm:prSet/>
      <dgm:spPr/>
      <dgm:t>
        <a:bodyPr/>
        <a:lstStyle/>
        <a:p>
          <a:endParaRPr lang="en-US"/>
        </a:p>
      </dgm:t>
    </dgm:pt>
    <dgm:pt modelId="{B30583D3-DAF5-4F87-80AC-14B4B7B6C04D}" type="sibTrans" cxnId="{8DA3726F-DA23-4070-BB1E-1F6154B11282}">
      <dgm:prSet/>
      <dgm:spPr/>
      <dgm:t>
        <a:bodyPr/>
        <a:lstStyle/>
        <a:p>
          <a:endParaRPr lang="en-US"/>
        </a:p>
      </dgm:t>
    </dgm:pt>
    <dgm:pt modelId="{B8427248-4FB5-4CE1-A65B-4EA8E0AEC1B1}">
      <dgm:prSet/>
      <dgm:spPr/>
      <dgm:t>
        <a:bodyPr/>
        <a:lstStyle/>
        <a:p>
          <a:r>
            <a:rPr lang="en-US" dirty="0"/>
            <a:t>9 – 10 AM</a:t>
          </a:r>
        </a:p>
      </dgm:t>
    </dgm:pt>
    <dgm:pt modelId="{3BE362AA-B209-4E94-9787-C780F7C5773B}" type="parTrans" cxnId="{7B90EB50-01A7-45FF-8419-5BD69E48F7CD}">
      <dgm:prSet/>
      <dgm:spPr/>
      <dgm:t>
        <a:bodyPr/>
        <a:lstStyle/>
        <a:p>
          <a:endParaRPr lang="en-US"/>
        </a:p>
      </dgm:t>
    </dgm:pt>
    <dgm:pt modelId="{8DB09177-F8CE-41B5-8767-A837CC36BA74}" type="sibTrans" cxnId="{7B90EB50-01A7-45FF-8419-5BD69E48F7CD}">
      <dgm:prSet/>
      <dgm:spPr/>
      <dgm:t>
        <a:bodyPr/>
        <a:lstStyle/>
        <a:p>
          <a:endParaRPr lang="en-US"/>
        </a:p>
      </dgm:t>
    </dgm:pt>
    <dgm:pt modelId="{F8E49C49-8D93-4BEB-BE38-ED9A225D589E}">
      <dgm:prSet/>
      <dgm:spPr/>
      <dgm:t>
        <a:bodyPr/>
        <a:lstStyle/>
        <a:p>
          <a:r>
            <a:rPr lang="en-US" dirty="0"/>
            <a:t>5 – 6 PM</a:t>
          </a:r>
        </a:p>
      </dgm:t>
    </dgm:pt>
    <dgm:pt modelId="{DB7404C3-2CD4-446F-BE95-1D4FC8D6703B}" type="parTrans" cxnId="{B783AC90-FA68-4EAA-AB0F-084326B89D25}">
      <dgm:prSet/>
      <dgm:spPr/>
      <dgm:t>
        <a:bodyPr/>
        <a:lstStyle/>
        <a:p>
          <a:endParaRPr lang="en-GB"/>
        </a:p>
      </dgm:t>
    </dgm:pt>
    <dgm:pt modelId="{B097E2EB-4537-48D6-9577-C5A65ACC1C14}" type="sibTrans" cxnId="{B783AC90-FA68-4EAA-AB0F-084326B89D25}">
      <dgm:prSet/>
      <dgm:spPr/>
      <dgm:t>
        <a:bodyPr/>
        <a:lstStyle/>
        <a:p>
          <a:endParaRPr lang="en-GB"/>
        </a:p>
      </dgm:t>
    </dgm:pt>
    <dgm:pt modelId="{EAB503FC-0FEC-4246-A822-CBFA26A6EC14}" type="pres">
      <dgm:prSet presAssocID="{2CD04E89-9DFB-4AC7-B911-AB53B5961321}" presName="Name0" presStyleCnt="0">
        <dgm:presLayoutVars>
          <dgm:dir/>
          <dgm:animLvl val="lvl"/>
          <dgm:resizeHandles val="exact"/>
        </dgm:presLayoutVars>
      </dgm:prSet>
      <dgm:spPr/>
    </dgm:pt>
    <dgm:pt modelId="{7DA162D4-C253-45D3-8D93-8A7B10919B94}" type="pres">
      <dgm:prSet presAssocID="{468CE334-D168-4F06-9D24-67F470FB086A}" presName="linNode" presStyleCnt="0"/>
      <dgm:spPr/>
    </dgm:pt>
    <dgm:pt modelId="{25342737-B639-49B8-857C-8C25744F8C06}" type="pres">
      <dgm:prSet presAssocID="{468CE334-D168-4F06-9D24-67F470FB086A}" presName="parentText" presStyleLbl="node1" presStyleIdx="0" presStyleCnt="2" custScaleY="57545">
        <dgm:presLayoutVars>
          <dgm:chMax val="1"/>
          <dgm:bulletEnabled val="1"/>
        </dgm:presLayoutVars>
      </dgm:prSet>
      <dgm:spPr/>
    </dgm:pt>
    <dgm:pt modelId="{8F1C5C8C-FF4D-4568-B9E7-D64A188B230E}" type="pres">
      <dgm:prSet presAssocID="{468CE334-D168-4F06-9D24-67F470FB086A}" presName="descendantText" presStyleLbl="alignAccFollowNode1" presStyleIdx="0" presStyleCnt="2" custScaleY="52943">
        <dgm:presLayoutVars>
          <dgm:bulletEnabled val="1"/>
        </dgm:presLayoutVars>
      </dgm:prSet>
      <dgm:spPr/>
    </dgm:pt>
    <dgm:pt modelId="{B4C22DFC-00CD-454A-8085-5EE2D094D9EF}" type="pres">
      <dgm:prSet presAssocID="{BEE2BBB7-3CF8-4BFA-AE32-D954C6E5BAA5}" presName="sp" presStyleCnt="0"/>
      <dgm:spPr/>
    </dgm:pt>
    <dgm:pt modelId="{3D516265-E364-4CD6-9474-E3628B072CBF}" type="pres">
      <dgm:prSet presAssocID="{54EEFFF5-3C88-4E47-A77A-36AE71EED8F4}" presName="linNode" presStyleCnt="0"/>
      <dgm:spPr/>
    </dgm:pt>
    <dgm:pt modelId="{4223ECB8-19A5-4373-B74F-4731F972D9DC}" type="pres">
      <dgm:prSet presAssocID="{54EEFFF5-3C88-4E47-A77A-36AE71EED8F4}" presName="parentText" presStyleLbl="node1" presStyleIdx="1" presStyleCnt="2" custScaleY="61648" custLinFactNeighborY="96875">
        <dgm:presLayoutVars>
          <dgm:chMax val="1"/>
          <dgm:bulletEnabled val="1"/>
        </dgm:presLayoutVars>
      </dgm:prSet>
      <dgm:spPr/>
    </dgm:pt>
    <dgm:pt modelId="{CC2208BD-2F55-4636-9007-CAFB092B13EB}" type="pres">
      <dgm:prSet presAssocID="{54EEFFF5-3C88-4E47-A77A-36AE71EED8F4}" presName="descendantText" presStyleLbl="alignAccFollowNode1" presStyleIdx="1" presStyleCnt="2" custScaleY="57225" custLinFactNeighborY="366">
        <dgm:presLayoutVars>
          <dgm:bulletEnabled val="1"/>
        </dgm:presLayoutVars>
      </dgm:prSet>
      <dgm:spPr/>
    </dgm:pt>
  </dgm:ptLst>
  <dgm:cxnLst>
    <dgm:cxn modelId="{7F602708-880A-499B-96B8-20662096F7C1}" srcId="{2CD04E89-9DFB-4AC7-B911-AB53B5961321}" destId="{468CE334-D168-4F06-9D24-67F470FB086A}" srcOrd="0" destOrd="0" parTransId="{2DC48E77-D295-4771-9FF3-EE163D2BE105}" sibTransId="{BEE2BBB7-3CF8-4BFA-AE32-D954C6E5BAA5}"/>
    <dgm:cxn modelId="{471E2A0D-6F31-45D6-8B5E-2C3A2F34D044}" type="presOf" srcId="{54EEFFF5-3C88-4E47-A77A-36AE71EED8F4}" destId="{4223ECB8-19A5-4373-B74F-4731F972D9DC}" srcOrd="0" destOrd="0" presId="urn:microsoft.com/office/officeart/2005/8/layout/vList5"/>
    <dgm:cxn modelId="{BDD2981D-698B-4886-AC1D-D1CE2CEFF08F}" type="presOf" srcId="{A6CDBB18-EC8E-4C36-9C2C-E7002D80DCD5}" destId="{CC2208BD-2F55-4636-9007-CAFB092B13EB}" srcOrd="0" destOrd="0" presId="urn:microsoft.com/office/officeart/2005/8/layout/vList5"/>
    <dgm:cxn modelId="{8BBF3C26-19CE-470D-9F64-E5D5E432928D}" type="presOf" srcId="{F8E49C49-8D93-4BEB-BE38-ED9A225D589E}" destId="{8F1C5C8C-FF4D-4568-B9E7-D64A188B230E}" srcOrd="0" destOrd="1" presId="urn:microsoft.com/office/officeart/2005/8/layout/vList5"/>
    <dgm:cxn modelId="{CCA69D6C-2948-4A72-9B5C-5F7C98843D28}" type="presOf" srcId="{2CD04E89-9DFB-4AC7-B911-AB53B5961321}" destId="{EAB503FC-0FEC-4246-A822-CBFA26A6EC14}" srcOrd="0" destOrd="0" presId="urn:microsoft.com/office/officeart/2005/8/layout/vList5"/>
    <dgm:cxn modelId="{39061F6F-4D1E-431E-A942-7A7397A71787}" srcId="{2CD04E89-9DFB-4AC7-B911-AB53B5961321}" destId="{54EEFFF5-3C88-4E47-A77A-36AE71EED8F4}" srcOrd="1" destOrd="0" parTransId="{0D2FF908-3651-49F1-91FD-AE44102737FB}" sibTransId="{E8F9871F-87DB-4A9E-956C-0485A8246492}"/>
    <dgm:cxn modelId="{8DA3726F-DA23-4070-BB1E-1F6154B11282}" srcId="{54EEFFF5-3C88-4E47-A77A-36AE71EED8F4}" destId="{A6CDBB18-EC8E-4C36-9C2C-E7002D80DCD5}" srcOrd="0" destOrd="0" parTransId="{A5B0848A-7F6E-47DB-AAF6-5D248FE3E3AB}" sibTransId="{B30583D3-DAF5-4F87-80AC-14B4B7B6C04D}"/>
    <dgm:cxn modelId="{7B90EB50-01A7-45FF-8419-5BD69E48F7CD}" srcId="{54EEFFF5-3C88-4E47-A77A-36AE71EED8F4}" destId="{B8427248-4FB5-4CE1-A65B-4EA8E0AEC1B1}" srcOrd="1" destOrd="0" parTransId="{3BE362AA-B209-4E94-9787-C780F7C5773B}" sibTransId="{8DB09177-F8CE-41B5-8767-A837CC36BA74}"/>
    <dgm:cxn modelId="{412E2276-2C36-4AF9-B7E6-40FDC7EF42C8}" type="presOf" srcId="{B8427248-4FB5-4CE1-A65B-4EA8E0AEC1B1}" destId="{CC2208BD-2F55-4636-9007-CAFB092B13EB}" srcOrd="0" destOrd="1" presId="urn:microsoft.com/office/officeart/2005/8/layout/vList5"/>
    <dgm:cxn modelId="{371CD078-21FA-46D8-A079-1D72D30EFA75}" srcId="{468CE334-D168-4F06-9D24-67F470FB086A}" destId="{B509F852-BA52-45A5-8E5E-1D2293115C09}" srcOrd="0" destOrd="0" parTransId="{5421084F-E04E-4B4B-89C0-DEC03BD8FA5F}" sibTransId="{4E7FDC26-B4EB-4DA7-AD0A-6CB6C13F277A}"/>
    <dgm:cxn modelId="{B783AC90-FA68-4EAA-AB0F-084326B89D25}" srcId="{468CE334-D168-4F06-9D24-67F470FB086A}" destId="{F8E49C49-8D93-4BEB-BE38-ED9A225D589E}" srcOrd="1" destOrd="0" parTransId="{DB7404C3-2CD4-446F-BE95-1D4FC8D6703B}" sibTransId="{B097E2EB-4537-48D6-9577-C5A65ACC1C14}"/>
    <dgm:cxn modelId="{AA13A197-AFD7-4723-8653-EB5BAF4BC8D1}" type="presOf" srcId="{468CE334-D168-4F06-9D24-67F470FB086A}" destId="{25342737-B639-49B8-857C-8C25744F8C06}" srcOrd="0" destOrd="0" presId="urn:microsoft.com/office/officeart/2005/8/layout/vList5"/>
    <dgm:cxn modelId="{77CF46D1-7679-4845-83EA-87EC669E8520}" type="presOf" srcId="{B509F852-BA52-45A5-8E5E-1D2293115C09}" destId="{8F1C5C8C-FF4D-4568-B9E7-D64A188B230E}" srcOrd="0" destOrd="0" presId="urn:microsoft.com/office/officeart/2005/8/layout/vList5"/>
    <dgm:cxn modelId="{E8A8869D-727D-4290-8442-EC2C11691D82}" type="presParOf" srcId="{EAB503FC-0FEC-4246-A822-CBFA26A6EC14}" destId="{7DA162D4-C253-45D3-8D93-8A7B10919B94}" srcOrd="0" destOrd="0" presId="urn:microsoft.com/office/officeart/2005/8/layout/vList5"/>
    <dgm:cxn modelId="{373D4FF7-169A-4AD0-9010-36C31FA6A093}" type="presParOf" srcId="{7DA162D4-C253-45D3-8D93-8A7B10919B94}" destId="{25342737-B639-49B8-857C-8C25744F8C06}" srcOrd="0" destOrd="0" presId="urn:microsoft.com/office/officeart/2005/8/layout/vList5"/>
    <dgm:cxn modelId="{06F0DFCA-8D19-4D15-93EE-86DEB535DB67}" type="presParOf" srcId="{7DA162D4-C253-45D3-8D93-8A7B10919B94}" destId="{8F1C5C8C-FF4D-4568-B9E7-D64A188B230E}" srcOrd="1" destOrd="0" presId="urn:microsoft.com/office/officeart/2005/8/layout/vList5"/>
    <dgm:cxn modelId="{D5E57BB2-C9C0-4CAA-9518-806C7A2684C2}" type="presParOf" srcId="{EAB503FC-0FEC-4246-A822-CBFA26A6EC14}" destId="{B4C22DFC-00CD-454A-8085-5EE2D094D9EF}" srcOrd="1" destOrd="0" presId="urn:microsoft.com/office/officeart/2005/8/layout/vList5"/>
    <dgm:cxn modelId="{AC2E69D1-1439-4BA5-8657-0683904EC322}" type="presParOf" srcId="{EAB503FC-0FEC-4246-A822-CBFA26A6EC14}" destId="{3D516265-E364-4CD6-9474-E3628B072CBF}" srcOrd="2" destOrd="0" presId="urn:microsoft.com/office/officeart/2005/8/layout/vList5"/>
    <dgm:cxn modelId="{7D6CDCF0-A8F9-4A6E-AF79-0B33C44988AE}" type="presParOf" srcId="{3D516265-E364-4CD6-9474-E3628B072CBF}" destId="{4223ECB8-19A5-4373-B74F-4731F972D9DC}" srcOrd="0" destOrd="0" presId="urn:microsoft.com/office/officeart/2005/8/layout/vList5"/>
    <dgm:cxn modelId="{78120D59-BC24-46F0-BB80-EB9A6EF7CAD4}" type="presParOf" srcId="{3D516265-E364-4CD6-9474-E3628B072CBF}" destId="{CC2208BD-2F55-4636-9007-CAFB092B13E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C772CA-8B7B-4FFE-B3CB-CA929405525D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F0F34E-A26D-4CA3-92AE-FCB21D4EF8A8}">
      <dgm:prSet/>
      <dgm:spPr/>
      <dgm:t>
        <a:bodyPr/>
        <a:lstStyle/>
        <a:p>
          <a:r>
            <a:rPr lang="en-GB"/>
            <a:t>Specifications in Brightspace, under Content -&gt; Assessment</a:t>
          </a:r>
          <a:endParaRPr lang="en-US"/>
        </a:p>
      </dgm:t>
    </dgm:pt>
    <dgm:pt modelId="{88CFDF2E-9DE1-4D5A-99D8-064F184710CC}" type="parTrans" cxnId="{B6B7FC68-CD79-4388-8795-D3EB205B4853}">
      <dgm:prSet/>
      <dgm:spPr/>
      <dgm:t>
        <a:bodyPr/>
        <a:lstStyle/>
        <a:p>
          <a:endParaRPr lang="en-US"/>
        </a:p>
      </dgm:t>
    </dgm:pt>
    <dgm:pt modelId="{46D39C96-8CB6-4BC8-8498-3A2D18C4DBD2}" type="sibTrans" cxnId="{B6B7FC68-CD79-4388-8795-D3EB205B4853}">
      <dgm:prSet/>
      <dgm:spPr/>
      <dgm:t>
        <a:bodyPr/>
        <a:lstStyle/>
        <a:p>
          <a:endParaRPr lang="en-US"/>
        </a:p>
      </dgm:t>
    </dgm:pt>
    <dgm:pt modelId="{FC7618E2-A177-416F-AB4D-37AA8479FAF9}">
      <dgm:prSet/>
      <dgm:spPr/>
      <dgm:t>
        <a:bodyPr/>
        <a:lstStyle/>
        <a:p>
          <a:r>
            <a:rPr lang="en-GB" dirty="0"/>
            <a:t>Assessment 1: </a:t>
          </a:r>
        </a:p>
        <a:p>
          <a:r>
            <a:rPr lang="en-GB" dirty="0"/>
            <a:t>Hotel Booking Cancellation Prediction</a:t>
          </a:r>
          <a:endParaRPr lang="en-US" dirty="0"/>
        </a:p>
      </dgm:t>
    </dgm:pt>
    <dgm:pt modelId="{7E740301-F608-4F46-9926-213DCB1C7CC9}" type="parTrans" cxnId="{94345045-0CBC-471B-B0B2-F32F712F8ACF}">
      <dgm:prSet/>
      <dgm:spPr/>
      <dgm:t>
        <a:bodyPr/>
        <a:lstStyle/>
        <a:p>
          <a:endParaRPr lang="en-US"/>
        </a:p>
      </dgm:t>
    </dgm:pt>
    <dgm:pt modelId="{7EFB9A41-6586-409B-987E-5E36E91F6C2E}" type="sibTrans" cxnId="{94345045-0CBC-471B-B0B2-F32F712F8ACF}">
      <dgm:prSet/>
      <dgm:spPr/>
      <dgm:t>
        <a:bodyPr/>
        <a:lstStyle/>
        <a:p>
          <a:endParaRPr lang="en-US"/>
        </a:p>
      </dgm:t>
    </dgm:pt>
    <dgm:pt modelId="{7B09400F-EC19-4A86-9393-D8D9C08B13ED}">
      <dgm:prSet custT="1"/>
      <dgm:spPr/>
      <dgm:t>
        <a:bodyPr/>
        <a:lstStyle/>
        <a:p>
          <a:r>
            <a:rPr lang="en-GB" sz="2000" dirty="0"/>
            <a:t>Due Date: 25/10/2024</a:t>
          </a:r>
          <a:endParaRPr lang="en-US" sz="2000" dirty="0"/>
        </a:p>
      </dgm:t>
    </dgm:pt>
    <dgm:pt modelId="{F32C7657-951B-4364-9578-99DD64E1B5F8}" type="parTrans" cxnId="{C385BCC7-7484-45F8-88C2-07A0590DFA9E}">
      <dgm:prSet/>
      <dgm:spPr/>
      <dgm:t>
        <a:bodyPr/>
        <a:lstStyle/>
        <a:p>
          <a:endParaRPr lang="en-US"/>
        </a:p>
      </dgm:t>
    </dgm:pt>
    <dgm:pt modelId="{45A1DF4F-0698-4722-A671-1CA20C69F15C}" type="sibTrans" cxnId="{C385BCC7-7484-45F8-88C2-07A0590DFA9E}">
      <dgm:prSet/>
      <dgm:spPr/>
      <dgm:t>
        <a:bodyPr/>
        <a:lstStyle/>
        <a:p>
          <a:endParaRPr lang="en-US"/>
        </a:p>
      </dgm:t>
    </dgm:pt>
    <dgm:pt modelId="{F068B71F-3864-4264-B665-540E70F59E6F}">
      <dgm:prSet custT="1"/>
      <dgm:spPr/>
      <dgm:t>
        <a:bodyPr/>
        <a:lstStyle/>
        <a:p>
          <a:r>
            <a:rPr lang="en-GB" sz="2000" dirty="0"/>
            <a:t>Due Date: 13/12/2024</a:t>
          </a:r>
          <a:endParaRPr lang="en-US" sz="2000" dirty="0"/>
        </a:p>
      </dgm:t>
    </dgm:pt>
    <dgm:pt modelId="{9802D786-2F37-4232-A87A-331FF3CF387D}" type="parTrans" cxnId="{B17D87C0-F5A6-49A3-9808-B8E02D1FC244}">
      <dgm:prSet/>
      <dgm:spPr/>
      <dgm:t>
        <a:bodyPr/>
        <a:lstStyle/>
        <a:p>
          <a:endParaRPr lang="en-US"/>
        </a:p>
      </dgm:t>
    </dgm:pt>
    <dgm:pt modelId="{BE352AB9-8ADF-48E7-B094-A3D9E297163F}" type="sibTrans" cxnId="{B17D87C0-F5A6-49A3-9808-B8E02D1FC244}">
      <dgm:prSet/>
      <dgm:spPr/>
      <dgm:t>
        <a:bodyPr/>
        <a:lstStyle/>
        <a:p>
          <a:endParaRPr lang="en-US"/>
        </a:p>
      </dgm:t>
    </dgm:pt>
    <dgm:pt modelId="{572426AE-8A0F-4F69-A836-840E7C0FE258}">
      <dgm:prSet/>
      <dgm:spPr/>
      <dgm:t>
        <a:bodyPr/>
        <a:lstStyle/>
        <a:p>
          <a:r>
            <a:rPr lang="en-GB" dirty="0"/>
            <a:t>Assessment 2: </a:t>
          </a:r>
        </a:p>
        <a:p>
          <a:r>
            <a:rPr lang="en-GB" dirty="0"/>
            <a:t>Hand Washing Image Prediction</a:t>
          </a:r>
          <a:endParaRPr lang="en-US" dirty="0"/>
        </a:p>
      </dgm:t>
    </dgm:pt>
    <dgm:pt modelId="{C86E3A23-C1B9-4531-A126-17E36F5E2132}" type="sibTrans" cxnId="{19FFE575-714A-499A-80A0-1EF03B2355CB}">
      <dgm:prSet/>
      <dgm:spPr/>
      <dgm:t>
        <a:bodyPr/>
        <a:lstStyle/>
        <a:p>
          <a:endParaRPr lang="en-US"/>
        </a:p>
      </dgm:t>
    </dgm:pt>
    <dgm:pt modelId="{EA0F8A84-266E-44C5-A7F9-1796843C1BE4}" type="parTrans" cxnId="{19FFE575-714A-499A-80A0-1EF03B2355CB}">
      <dgm:prSet/>
      <dgm:spPr/>
      <dgm:t>
        <a:bodyPr/>
        <a:lstStyle/>
        <a:p>
          <a:endParaRPr lang="en-US"/>
        </a:p>
      </dgm:t>
    </dgm:pt>
    <dgm:pt modelId="{50CE9014-EB93-4ABF-9EFD-9EE0AFE0448E}" type="pres">
      <dgm:prSet presAssocID="{56C772CA-8B7B-4FFE-B3CB-CA929405525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0AF449-FD02-4C55-A151-540438AE8E8B}" type="pres">
      <dgm:prSet presAssocID="{DAF0F34E-A26D-4CA3-92AE-FCB21D4EF8A8}" presName="root" presStyleCnt="0"/>
      <dgm:spPr/>
    </dgm:pt>
    <dgm:pt modelId="{A2372616-4B9A-418C-8B9A-D68A4F004D23}" type="pres">
      <dgm:prSet presAssocID="{DAF0F34E-A26D-4CA3-92AE-FCB21D4EF8A8}" presName="rootComposite" presStyleCnt="0"/>
      <dgm:spPr/>
    </dgm:pt>
    <dgm:pt modelId="{37C6684D-5970-4209-AE84-2910A2FF1D02}" type="pres">
      <dgm:prSet presAssocID="{DAF0F34E-A26D-4CA3-92AE-FCB21D4EF8A8}" presName="rootText" presStyleLbl="node1" presStyleIdx="0" presStyleCnt="3"/>
      <dgm:spPr/>
    </dgm:pt>
    <dgm:pt modelId="{C3D2987D-1864-441D-A9C3-E2CD500CA870}" type="pres">
      <dgm:prSet presAssocID="{DAF0F34E-A26D-4CA3-92AE-FCB21D4EF8A8}" presName="rootConnector" presStyleLbl="node1" presStyleIdx="0" presStyleCnt="3"/>
      <dgm:spPr/>
    </dgm:pt>
    <dgm:pt modelId="{7A63674D-C523-4AC4-854C-4C3E8648497E}" type="pres">
      <dgm:prSet presAssocID="{DAF0F34E-A26D-4CA3-92AE-FCB21D4EF8A8}" presName="childShape" presStyleCnt="0"/>
      <dgm:spPr/>
    </dgm:pt>
    <dgm:pt modelId="{1967EF90-481F-49BF-96C1-CF11E8E56003}" type="pres">
      <dgm:prSet presAssocID="{FC7618E2-A177-416F-AB4D-37AA8479FAF9}" presName="root" presStyleCnt="0"/>
      <dgm:spPr/>
    </dgm:pt>
    <dgm:pt modelId="{AA331698-DD59-41E7-A534-ADA7084076B4}" type="pres">
      <dgm:prSet presAssocID="{FC7618E2-A177-416F-AB4D-37AA8479FAF9}" presName="rootComposite" presStyleCnt="0"/>
      <dgm:spPr/>
    </dgm:pt>
    <dgm:pt modelId="{DCCF2863-AB2B-43D8-A6B1-B8664778ADF4}" type="pres">
      <dgm:prSet presAssocID="{FC7618E2-A177-416F-AB4D-37AA8479FAF9}" presName="rootText" presStyleLbl="node1" presStyleIdx="1" presStyleCnt="3"/>
      <dgm:spPr/>
    </dgm:pt>
    <dgm:pt modelId="{BA6F7F15-E6F7-4615-B9EE-0825392B33AB}" type="pres">
      <dgm:prSet presAssocID="{FC7618E2-A177-416F-AB4D-37AA8479FAF9}" presName="rootConnector" presStyleLbl="node1" presStyleIdx="1" presStyleCnt="3"/>
      <dgm:spPr/>
    </dgm:pt>
    <dgm:pt modelId="{AD7411FE-B10B-4ADB-9DCD-49FD660704AF}" type="pres">
      <dgm:prSet presAssocID="{FC7618E2-A177-416F-AB4D-37AA8479FAF9}" presName="childShape" presStyleCnt="0"/>
      <dgm:spPr/>
    </dgm:pt>
    <dgm:pt modelId="{6B1CCD4F-3DCA-4C2F-8754-253DCB5D6DF9}" type="pres">
      <dgm:prSet presAssocID="{F32C7657-951B-4364-9578-99DD64E1B5F8}" presName="Name13" presStyleLbl="parChTrans1D2" presStyleIdx="0" presStyleCnt="2"/>
      <dgm:spPr/>
    </dgm:pt>
    <dgm:pt modelId="{DA51DDF9-4487-4D4F-9721-143DFF60B52E}" type="pres">
      <dgm:prSet presAssocID="{7B09400F-EC19-4A86-9393-D8D9C08B13ED}" presName="childText" presStyleLbl="bgAcc1" presStyleIdx="0" presStyleCnt="2">
        <dgm:presLayoutVars>
          <dgm:bulletEnabled val="1"/>
        </dgm:presLayoutVars>
      </dgm:prSet>
      <dgm:spPr/>
    </dgm:pt>
    <dgm:pt modelId="{5B57D464-9338-401A-AFCE-A287F4BB49CE}" type="pres">
      <dgm:prSet presAssocID="{572426AE-8A0F-4F69-A836-840E7C0FE258}" presName="root" presStyleCnt="0"/>
      <dgm:spPr/>
    </dgm:pt>
    <dgm:pt modelId="{0C84A218-C3E6-4F88-BFBC-F4CF186422FF}" type="pres">
      <dgm:prSet presAssocID="{572426AE-8A0F-4F69-A836-840E7C0FE258}" presName="rootComposite" presStyleCnt="0"/>
      <dgm:spPr/>
    </dgm:pt>
    <dgm:pt modelId="{67878919-BA9E-4894-949C-4F69AA8C46C5}" type="pres">
      <dgm:prSet presAssocID="{572426AE-8A0F-4F69-A836-840E7C0FE258}" presName="rootText" presStyleLbl="node1" presStyleIdx="2" presStyleCnt="3"/>
      <dgm:spPr/>
    </dgm:pt>
    <dgm:pt modelId="{D74A211D-B529-4EA8-B20C-362B20F53718}" type="pres">
      <dgm:prSet presAssocID="{572426AE-8A0F-4F69-A836-840E7C0FE258}" presName="rootConnector" presStyleLbl="node1" presStyleIdx="2" presStyleCnt="3"/>
      <dgm:spPr/>
    </dgm:pt>
    <dgm:pt modelId="{9BA0CA82-6465-40C2-BF85-723AA2A6B00D}" type="pres">
      <dgm:prSet presAssocID="{572426AE-8A0F-4F69-A836-840E7C0FE258}" presName="childShape" presStyleCnt="0"/>
      <dgm:spPr/>
    </dgm:pt>
    <dgm:pt modelId="{93F26C9C-602D-4B9A-9297-5E9C434D1A2E}" type="pres">
      <dgm:prSet presAssocID="{9802D786-2F37-4232-A87A-331FF3CF387D}" presName="Name13" presStyleLbl="parChTrans1D2" presStyleIdx="1" presStyleCnt="2"/>
      <dgm:spPr/>
    </dgm:pt>
    <dgm:pt modelId="{E22E0784-8766-4530-829A-B8F94C3B9DDE}" type="pres">
      <dgm:prSet presAssocID="{F068B71F-3864-4264-B665-540E70F59E6F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5BBB1C11-180A-4F00-ADAC-2538248C4E46}" type="presOf" srcId="{DAF0F34E-A26D-4CA3-92AE-FCB21D4EF8A8}" destId="{C3D2987D-1864-441D-A9C3-E2CD500CA870}" srcOrd="1" destOrd="0" presId="urn:microsoft.com/office/officeart/2005/8/layout/hierarchy3"/>
    <dgm:cxn modelId="{3296991A-8D7A-4F34-8F7D-2470B769640C}" type="presOf" srcId="{7B09400F-EC19-4A86-9393-D8D9C08B13ED}" destId="{DA51DDF9-4487-4D4F-9721-143DFF60B52E}" srcOrd="0" destOrd="0" presId="urn:microsoft.com/office/officeart/2005/8/layout/hierarchy3"/>
    <dgm:cxn modelId="{AD6CD52F-FF32-4EF1-B907-E6FA2B8C2436}" type="presOf" srcId="{9802D786-2F37-4232-A87A-331FF3CF387D}" destId="{93F26C9C-602D-4B9A-9297-5E9C434D1A2E}" srcOrd="0" destOrd="0" presId="urn:microsoft.com/office/officeart/2005/8/layout/hierarchy3"/>
    <dgm:cxn modelId="{FDFA1263-250F-4261-A4BA-66F49FE2FBAA}" type="presOf" srcId="{572426AE-8A0F-4F69-A836-840E7C0FE258}" destId="{67878919-BA9E-4894-949C-4F69AA8C46C5}" srcOrd="0" destOrd="0" presId="urn:microsoft.com/office/officeart/2005/8/layout/hierarchy3"/>
    <dgm:cxn modelId="{94345045-0CBC-471B-B0B2-F32F712F8ACF}" srcId="{56C772CA-8B7B-4FFE-B3CB-CA929405525D}" destId="{FC7618E2-A177-416F-AB4D-37AA8479FAF9}" srcOrd="1" destOrd="0" parTransId="{7E740301-F608-4F46-9926-213DCB1C7CC9}" sibTransId="{7EFB9A41-6586-409B-987E-5E36E91F6C2E}"/>
    <dgm:cxn modelId="{B6B7FC68-CD79-4388-8795-D3EB205B4853}" srcId="{56C772CA-8B7B-4FFE-B3CB-CA929405525D}" destId="{DAF0F34E-A26D-4CA3-92AE-FCB21D4EF8A8}" srcOrd="0" destOrd="0" parTransId="{88CFDF2E-9DE1-4D5A-99D8-064F184710CC}" sibTransId="{46D39C96-8CB6-4BC8-8498-3A2D18C4DBD2}"/>
    <dgm:cxn modelId="{6A031C49-9EB5-4C4B-AE79-BA7D64D97E50}" type="presOf" srcId="{572426AE-8A0F-4F69-A836-840E7C0FE258}" destId="{D74A211D-B529-4EA8-B20C-362B20F53718}" srcOrd="1" destOrd="0" presId="urn:microsoft.com/office/officeart/2005/8/layout/hierarchy3"/>
    <dgm:cxn modelId="{19FFE575-714A-499A-80A0-1EF03B2355CB}" srcId="{56C772CA-8B7B-4FFE-B3CB-CA929405525D}" destId="{572426AE-8A0F-4F69-A836-840E7C0FE258}" srcOrd="2" destOrd="0" parTransId="{EA0F8A84-266E-44C5-A7F9-1796843C1BE4}" sibTransId="{C86E3A23-C1B9-4531-A126-17E36F5E2132}"/>
    <dgm:cxn modelId="{D97F189B-833F-47C3-9D13-5A44F9B1B4EB}" type="presOf" srcId="{FC7618E2-A177-416F-AB4D-37AA8479FAF9}" destId="{BA6F7F15-E6F7-4615-B9EE-0825392B33AB}" srcOrd="1" destOrd="0" presId="urn:microsoft.com/office/officeart/2005/8/layout/hierarchy3"/>
    <dgm:cxn modelId="{2B78B1A9-AD27-46E6-B41E-E297B8D3BCDA}" type="presOf" srcId="{56C772CA-8B7B-4FFE-B3CB-CA929405525D}" destId="{50CE9014-EB93-4ABF-9EFD-9EE0AFE0448E}" srcOrd="0" destOrd="0" presId="urn:microsoft.com/office/officeart/2005/8/layout/hierarchy3"/>
    <dgm:cxn modelId="{5EAE98B1-A672-4F51-85C6-29B34CE5CB8B}" type="presOf" srcId="{F068B71F-3864-4264-B665-540E70F59E6F}" destId="{E22E0784-8766-4530-829A-B8F94C3B9DDE}" srcOrd="0" destOrd="0" presId="urn:microsoft.com/office/officeart/2005/8/layout/hierarchy3"/>
    <dgm:cxn modelId="{76D1DFB5-F14A-47F6-B3C5-2C9912A99058}" type="presOf" srcId="{DAF0F34E-A26D-4CA3-92AE-FCB21D4EF8A8}" destId="{37C6684D-5970-4209-AE84-2910A2FF1D02}" srcOrd="0" destOrd="0" presId="urn:microsoft.com/office/officeart/2005/8/layout/hierarchy3"/>
    <dgm:cxn modelId="{B17D87C0-F5A6-49A3-9808-B8E02D1FC244}" srcId="{572426AE-8A0F-4F69-A836-840E7C0FE258}" destId="{F068B71F-3864-4264-B665-540E70F59E6F}" srcOrd="0" destOrd="0" parTransId="{9802D786-2F37-4232-A87A-331FF3CF387D}" sibTransId="{BE352AB9-8ADF-48E7-B094-A3D9E297163F}"/>
    <dgm:cxn modelId="{C385BCC7-7484-45F8-88C2-07A0590DFA9E}" srcId="{FC7618E2-A177-416F-AB4D-37AA8479FAF9}" destId="{7B09400F-EC19-4A86-9393-D8D9C08B13ED}" srcOrd="0" destOrd="0" parTransId="{F32C7657-951B-4364-9578-99DD64E1B5F8}" sibTransId="{45A1DF4F-0698-4722-A671-1CA20C69F15C}"/>
    <dgm:cxn modelId="{6E3D45E7-070D-4639-A0EF-3CFF5EDBA61E}" type="presOf" srcId="{FC7618E2-A177-416F-AB4D-37AA8479FAF9}" destId="{DCCF2863-AB2B-43D8-A6B1-B8664778ADF4}" srcOrd="0" destOrd="0" presId="urn:microsoft.com/office/officeart/2005/8/layout/hierarchy3"/>
    <dgm:cxn modelId="{03261DFB-63F9-49B0-80CB-7B22FCC0D03C}" type="presOf" srcId="{F32C7657-951B-4364-9578-99DD64E1B5F8}" destId="{6B1CCD4F-3DCA-4C2F-8754-253DCB5D6DF9}" srcOrd="0" destOrd="0" presId="urn:microsoft.com/office/officeart/2005/8/layout/hierarchy3"/>
    <dgm:cxn modelId="{153AAB4F-19FD-4628-ACAD-829EAF80EF6A}" type="presParOf" srcId="{50CE9014-EB93-4ABF-9EFD-9EE0AFE0448E}" destId="{E90AF449-FD02-4C55-A151-540438AE8E8B}" srcOrd="0" destOrd="0" presId="urn:microsoft.com/office/officeart/2005/8/layout/hierarchy3"/>
    <dgm:cxn modelId="{A3141DF1-796F-4D27-8C43-C7A7F6E7B4FB}" type="presParOf" srcId="{E90AF449-FD02-4C55-A151-540438AE8E8B}" destId="{A2372616-4B9A-418C-8B9A-D68A4F004D23}" srcOrd="0" destOrd="0" presId="urn:microsoft.com/office/officeart/2005/8/layout/hierarchy3"/>
    <dgm:cxn modelId="{93D3A2E8-8A3E-4C80-B36B-AD769BA9FA9E}" type="presParOf" srcId="{A2372616-4B9A-418C-8B9A-D68A4F004D23}" destId="{37C6684D-5970-4209-AE84-2910A2FF1D02}" srcOrd="0" destOrd="0" presId="urn:microsoft.com/office/officeart/2005/8/layout/hierarchy3"/>
    <dgm:cxn modelId="{520EFF6D-9564-4B03-B8A9-3BD02CD6A4C8}" type="presParOf" srcId="{A2372616-4B9A-418C-8B9A-D68A4F004D23}" destId="{C3D2987D-1864-441D-A9C3-E2CD500CA870}" srcOrd="1" destOrd="0" presId="urn:microsoft.com/office/officeart/2005/8/layout/hierarchy3"/>
    <dgm:cxn modelId="{4EE1D703-A5D4-439F-9354-69ACB66C1118}" type="presParOf" srcId="{E90AF449-FD02-4C55-A151-540438AE8E8B}" destId="{7A63674D-C523-4AC4-854C-4C3E8648497E}" srcOrd="1" destOrd="0" presId="urn:microsoft.com/office/officeart/2005/8/layout/hierarchy3"/>
    <dgm:cxn modelId="{49C0F1C1-F921-496C-9992-1188581016E1}" type="presParOf" srcId="{50CE9014-EB93-4ABF-9EFD-9EE0AFE0448E}" destId="{1967EF90-481F-49BF-96C1-CF11E8E56003}" srcOrd="1" destOrd="0" presId="urn:microsoft.com/office/officeart/2005/8/layout/hierarchy3"/>
    <dgm:cxn modelId="{49942BA2-19A0-4101-BD43-9CBB23395FC1}" type="presParOf" srcId="{1967EF90-481F-49BF-96C1-CF11E8E56003}" destId="{AA331698-DD59-41E7-A534-ADA7084076B4}" srcOrd="0" destOrd="0" presId="urn:microsoft.com/office/officeart/2005/8/layout/hierarchy3"/>
    <dgm:cxn modelId="{44B91033-F3AC-4C57-82B7-E97FF1193157}" type="presParOf" srcId="{AA331698-DD59-41E7-A534-ADA7084076B4}" destId="{DCCF2863-AB2B-43D8-A6B1-B8664778ADF4}" srcOrd="0" destOrd="0" presId="urn:microsoft.com/office/officeart/2005/8/layout/hierarchy3"/>
    <dgm:cxn modelId="{632ADC6C-FC96-4656-9CDB-BEF5F4F35692}" type="presParOf" srcId="{AA331698-DD59-41E7-A534-ADA7084076B4}" destId="{BA6F7F15-E6F7-4615-B9EE-0825392B33AB}" srcOrd="1" destOrd="0" presId="urn:microsoft.com/office/officeart/2005/8/layout/hierarchy3"/>
    <dgm:cxn modelId="{943CF5D1-DC3C-44B7-8D01-0B117502F3C6}" type="presParOf" srcId="{1967EF90-481F-49BF-96C1-CF11E8E56003}" destId="{AD7411FE-B10B-4ADB-9DCD-49FD660704AF}" srcOrd="1" destOrd="0" presId="urn:microsoft.com/office/officeart/2005/8/layout/hierarchy3"/>
    <dgm:cxn modelId="{137E7E8D-82F8-4191-877B-20D313F79522}" type="presParOf" srcId="{AD7411FE-B10B-4ADB-9DCD-49FD660704AF}" destId="{6B1CCD4F-3DCA-4C2F-8754-253DCB5D6DF9}" srcOrd="0" destOrd="0" presId="urn:microsoft.com/office/officeart/2005/8/layout/hierarchy3"/>
    <dgm:cxn modelId="{92DF2F8E-8EC7-4162-912E-69E2D3DFF6AF}" type="presParOf" srcId="{AD7411FE-B10B-4ADB-9DCD-49FD660704AF}" destId="{DA51DDF9-4487-4D4F-9721-143DFF60B52E}" srcOrd="1" destOrd="0" presId="urn:microsoft.com/office/officeart/2005/8/layout/hierarchy3"/>
    <dgm:cxn modelId="{C9157184-6753-4780-8830-8F73C397C3D6}" type="presParOf" srcId="{50CE9014-EB93-4ABF-9EFD-9EE0AFE0448E}" destId="{5B57D464-9338-401A-AFCE-A287F4BB49CE}" srcOrd="2" destOrd="0" presId="urn:microsoft.com/office/officeart/2005/8/layout/hierarchy3"/>
    <dgm:cxn modelId="{A47099D3-BB93-4118-9B05-B8A8CB0AEC07}" type="presParOf" srcId="{5B57D464-9338-401A-AFCE-A287F4BB49CE}" destId="{0C84A218-C3E6-4F88-BFBC-F4CF186422FF}" srcOrd="0" destOrd="0" presId="urn:microsoft.com/office/officeart/2005/8/layout/hierarchy3"/>
    <dgm:cxn modelId="{FA2173C3-2FB8-463A-8D8A-C884729865AD}" type="presParOf" srcId="{0C84A218-C3E6-4F88-BFBC-F4CF186422FF}" destId="{67878919-BA9E-4894-949C-4F69AA8C46C5}" srcOrd="0" destOrd="0" presId="urn:microsoft.com/office/officeart/2005/8/layout/hierarchy3"/>
    <dgm:cxn modelId="{5F63956E-4430-48BA-B5C1-CE1D6046AD8C}" type="presParOf" srcId="{0C84A218-C3E6-4F88-BFBC-F4CF186422FF}" destId="{D74A211D-B529-4EA8-B20C-362B20F53718}" srcOrd="1" destOrd="0" presId="urn:microsoft.com/office/officeart/2005/8/layout/hierarchy3"/>
    <dgm:cxn modelId="{85ECFD40-7799-469C-8D03-821FD8C2CDE8}" type="presParOf" srcId="{5B57D464-9338-401A-AFCE-A287F4BB49CE}" destId="{9BA0CA82-6465-40C2-BF85-723AA2A6B00D}" srcOrd="1" destOrd="0" presId="urn:microsoft.com/office/officeart/2005/8/layout/hierarchy3"/>
    <dgm:cxn modelId="{AF94B11A-EC9E-42AC-872D-A0628223D9A0}" type="presParOf" srcId="{9BA0CA82-6465-40C2-BF85-723AA2A6B00D}" destId="{93F26C9C-602D-4B9A-9297-5E9C434D1A2E}" srcOrd="0" destOrd="0" presId="urn:microsoft.com/office/officeart/2005/8/layout/hierarchy3"/>
    <dgm:cxn modelId="{CFE4207E-9AE6-4FD8-BA04-E48D1A8E7A79}" type="presParOf" srcId="{9BA0CA82-6465-40C2-BF85-723AA2A6B00D}" destId="{E22E0784-8766-4530-829A-B8F94C3B9DD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C5C8C-FF4D-4568-B9E7-D64A188B230E}">
      <dsp:nvSpPr>
        <dsp:cNvPr id="0" name=""/>
        <dsp:cNvSpPr/>
      </dsp:nvSpPr>
      <dsp:spPr>
        <a:xfrm rot="5400000">
          <a:off x="5033292" y="-1947770"/>
          <a:ext cx="1079799" cy="524535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/>
            <a:t>Abirami Gunasekaran</a:t>
          </a:r>
          <a:endParaRPr lang="en-US" sz="2800" kern="1200"/>
        </a:p>
      </dsp:txBody>
      <dsp:txXfrm rot="-5400000">
        <a:off x="2950514" y="187719"/>
        <a:ext cx="5192646" cy="974377"/>
      </dsp:txXfrm>
    </dsp:sp>
    <dsp:sp modelId="{25342737-B639-49B8-857C-8C25744F8C06}">
      <dsp:nvSpPr>
        <dsp:cNvPr id="0" name=""/>
        <dsp:cNvSpPr/>
      </dsp:nvSpPr>
      <dsp:spPr>
        <a:xfrm>
          <a:off x="0" y="33"/>
          <a:ext cx="2950513" cy="13497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Module Leader:</a:t>
          </a:r>
          <a:endParaRPr lang="en-US" sz="2800" kern="1200" dirty="0"/>
        </a:p>
      </dsp:txBody>
      <dsp:txXfrm>
        <a:off x="65889" y="65922"/>
        <a:ext cx="2818735" cy="1217971"/>
      </dsp:txXfrm>
    </dsp:sp>
    <dsp:sp modelId="{CC2208BD-2F55-4636-9007-CAFB092B13EB}">
      <dsp:nvSpPr>
        <dsp:cNvPr id="0" name=""/>
        <dsp:cNvSpPr/>
      </dsp:nvSpPr>
      <dsp:spPr>
        <a:xfrm rot="5400000">
          <a:off x="5033292" y="-530533"/>
          <a:ext cx="1079799" cy="5245357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/>
            <a:t>Abirami Gunasekaran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/>
            <a:t>Meena Nadeem</a:t>
          </a:r>
          <a:endParaRPr lang="en-US" sz="2800" kern="1200"/>
        </a:p>
      </dsp:txBody>
      <dsp:txXfrm rot="-5400000">
        <a:off x="2950514" y="1604956"/>
        <a:ext cx="5192646" cy="974377"/>
      </dsp:txXfrm>
    </dsp:sp>
    <dsp:sp modelId="{4223ECB8-19A5-4373-B74F-4731F972D9DC}">
      <dsp:nvSpPr>
        <dsp:cNvPr id="0" name=""/>
        <dsp:cNvSpPr/>
      </dsp:nvSpPr>
      <dsp:spPr>
        <a:xfrm>
          <a:off x="0" y="1417270"/>
          <a:ext cx="2950513" cy="134974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Module Tutors:</a:t>
          </a:r>
          <a:endParaRPr lang="en-US" sz="3200" kern="1200" dirty="0"/>
        </a:p>
      </dsp:txBody>
      <dsp:txXfrm>
        <a:off x="65889" y="1483159"/>
        <a:ext cx="2818735" cy="1217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C5C8C-FF4D-4568-B9E7-D64A188B230E}">
      <dsp:nvSpPr>
        <dsp:cNvPr id="0" name=""/>
        <dsp:cNvSpPr/>
      </dsp:nvSpPr>
      <dsp:spPr>
        <a:xfrm rot="5400000">
          <a:off x="3814217" y="-1423716"/>
          <a:ext cx="834244" cy="398243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i="0" kern="1200" dirty="0"/>
            <a:t>OA4/02</a:t>
          </a:r>
          <a:r>
            <a:rPr lang="en-GB" sz="2200" b="1" i="0" kern="1200" baseline="30000" dirty="0"/>
            <a:t>^</a:t>
          </a:r>
          <a:endParaRPr lang="en-US" sz="2200" kern="1200" baseline="300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5 – 6 PM</a:t>
          </a:r>
        </a:p>
      </dsp:txBody>
      <dsp:txXfrm rot="-5400000">
        <a:off x="2240121" y="191104"/>
        <a:ext cx="3941713" cy="752796"/>
      </dsp:txXfrm>
    </dsp:sp>
    <dsp:sp modelId="{25342737-B639-49B8-857C-8C25744F8C06}">
      <dsp:nvSpPr>
        <dsp:cNvPr id="0" name=""/>
        <dsp:cNvSpPr/>
      </dsp:nvSpPr>
      <dsp:spPr>
        <a:xfrm>
          <a:off x="0" y="776"/>
          <a:ext cx="2240120" cy="1133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Tuesday:</a:t>
          </a:r>
        </a:p>
      </dsp:txBody>
      <dsp:txXfrm>
        <a:off x="55330" y="56106"/>
        <a:ext cx="2129460" cy="1022790"/>
      </dsp:txXfrm>
    </dsp:sp>
    <dsp:sp modelId="{CC2208BD-2F55-4636-9007-CAFB092B13EB}">
      <dsp:nvSpPr>
        <dsp:cNvPr id="0" name=""/>
        <dsp:cNvSpPr/>
      </dsp:nvSpPr>
      <dsp:spPr>
        <a:xfrm rot="5400000">
          <a:off x="3780480" y="-145607"/>
          <a:ext cx="901717" cy="3982437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i="0" kern="1200" dirty="0"/>
            <a:t>BLG/10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9 – 10 AM</a:t>
          </a:r>
        </a:p>
      </dsp:txBody>
      <dsp:txXfrm rot="-5400000">
        <a:off x="2240120" y="1438771"/>
        <a:ext cx="3938419" cy="813681"/>
      </dsp:txXfrm>
    </dsp:sp>
    <dsp:sp modelId="{4223ECB8-19A5-4373-B74F-4731F972D9DC}">
      <dsp:nvSpPr>
        <dsp:cNvPr id="0" name=""/>
        <dsp:cNvSpPr/>
      </dsp:nvSpPr>
      <dsp:spPr>
        <a:xfrm>
          <a:off x="0" y="1233486"/>
          <a:ext cx="2240120" cy="121426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Friday:</a:t>
          </a:r>
        </a:p>
      </dsp:txBody>
      <dsp:txXfrm>
        <a:off x="59276" y="1292762"/>
        <a:ext cx="2121568" cy="1095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6684D-5970-4209-AE84-2910A2FF1D02}">
      <dsp:nvSpPr>
        <dsp:cNvPr id="0" name=""/>
        <dsp:cNvSpPr/>
      </dsp:nvSpPr>
      <dsp:spPr>
        <a:xfrm>
          <a:off x="1000" y="66655"/>
          <a:ext cx="2341105" cy="11705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Specifications in Brightspace, under Content -&gt; Assessment</a:t>
          </a:r>
          <a:endParaRPr lang="en-US" sz="1800" kern="1200"/>
        </a:p>
      </dsp:txBody>
      <dsp:txXfrm>
        <a:off x="35284" y="100939"/>
        <a:ext cx="2272537" cy="1101984"/>
      </dsp:txXfrm>
    </dsp:sp>
    <dsp:sp modelId="{DCCF2863-AB2B-43D8-A6B1-B8664778ADF4}">
      <dsp:nvSpPr>
        <dsp:cNvPr id="0" name=""/>
        <dsp:cNvSpPr/>
      </dsp:nvSpPr>
      <dsp:spPr>
        <a:xfrm>
          <a:off x="2927382" y="66655"/>
          <a:ext cx="2341105" cy="1170552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Assessment 1: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Hotel Booking Cancellation Prediction</a:t>
          </a:r>
          <a:endParaRPr lang="en-US" sz="1800" kern="1200" dirty="0"/>
        </a:p>
      </dsp:txBody>
      <dsp:txXfrm>
        <a:off x="2961666" y="100939"/>
        <a:ext cx="2272537" cy="1101984"/>
      </dsp:txXfrm>
    </dsp:sp>
    <dsp:sp modelId="{6B1CCD4F-3DCA-4C2F-8754-253DCB5D6DF9}">
      <dsp:nvSpPr>
        <dsp:cNvPr id="0" name=""/>
        <dsp:cNvSpPr/>
      </dsp:nvSpPr>
      <dsp:spPr>
        <a:xfrm>
          <a:off x="3161493" y="1237207"/>
          <a:ext cx="234110" cy="877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914"/>
              </a:lnTo>
              <a:lnTo>
                <a:pt x="234110" y="8779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1DDF9-4487-4D4F-9721-143DFF60B52E}">
      <dsp:nvSpPr>
        <dsp:cNvPr id="0" name=""/>
        <dsp:cNvSpPr/>
      </dsp:nvSpPr>
      <dsp:spPr>
        <a:xfrm>
          <a:off x="3395603" y="1529846"/>
          <a:ext cx="1872884" cy="1170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Due Date: 25/10/2024</a:t>
          </a:r>
          <a:endParaRPr lang="en-US" sz="2000" kern="1200" dirty="0"/>
        </a:p>
      </dsp:txBody>
      <dsp:txXfrm>
        <a:off x="3429887" y="1564130"/>
        <a:ext cx="1804316" cy="1101984"/>
      </dsp:txXfrm>
    </dsp:sp>
    <dsp:sp modelId="{67878919-BA9E-4894-949C-4F69AA8C46C5}">
      <dsp:nvSpPr>
        <dsp:cNvPr id="0" name=""/>
        <dsp:cNvSpPr/>
      </dsp:nvSpPr>
      <dsp:spPr>
        <a:xfrm>
          <a:off x="5853764" y="66655"/>
          <a:ext cx="2341105" cy="117055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Assessment 2: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Hand Washing Image Prediction</a:t>
          </a:r>
          <a:endParaRPr lang="en-US" sz="1800" kern="1200" dirty="0"/>
        </a:p>
      </dsp:txBody>
      <dsp:txXfrm>
        <a:off x="5888048" y="100939"/>
        <a:ext cx="2272537" cy="1101984"/>
      </dsp:txXfrm>
    </dsp:sp>
    <dsp:sp modelId="{93F26C9C-602D-4B9A-9297-5E9C434D1A2E}">
      <dsp:nvSpPr>
        <dsp:cNvPr id="0" name=""/>
        <dsp:cNvSpPr/>
      </dsp:nvSpPr>
      <dsp:spPr>
        <a:xfrm>
          <a:off x="6087875" y="1237207"/>
          <a:ext cx="234110" cy="877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914"/>
              </a:lnTo>
              <a:lnTo>
                <a:pt x="234110" y="8779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E0784-8766-4530-829A-B8F94C3B9DDE}">
      <dsp:nvSpPr>
        <dsp:cNvPr id="0" name=""/>
        <dsp:cNvSpPr/>
      </dsp:nvSpPr>
      <dsp:spPr>
        <a:xfrm>
          <a:off x="6321985" y="1529846"/>
          <a:ext cx="1872884" cy="1170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Due Date: 13/12/2024</a:t>
          </a:r>
          <a:endParaRPr lang="en-US" sz="2000" kern="1200" dirty="0"/>
        </a:p>
      </dsp:txBody>
      <dsp:txXfrm>
        <a:off x="6356269" y="1564130"/>
        <a:ext cx="1804316" cy="1101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613578/ai-algorithms-liability-human-blam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6df555277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6df555277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6df55527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6df55527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6df55527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6df55527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6df55527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6df55527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6df55527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6df55527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6df55527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d6df55527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7102b913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7102b913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7102b9139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7102b9139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6df55527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6df55527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98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6df55527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6df55527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55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6df55527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6df55527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7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6df55527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6df55527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6df555277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d6df555277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should it mean for an algorithm to mess up?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Algorithms, if their assumptions are met, don’t mess up. Its the data they are trained 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https://www.technologyreview.com/s/613578/ai-algorithms-liability-human-blame/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of the error they observe is actually due to dataset label quality.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6df55527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6df55527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7102b91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7102b91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6df5552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6df5552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6df5552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6df5552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210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6df5552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6df5552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144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0265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59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612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0000" y="1650200"/>
            <a:ext cx="3876000" cy="23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634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387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719900" y="1533450"/>
            <a:ext cx="77040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68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5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6829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380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199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804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9212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7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365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079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8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elerror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cleanlab/cleanlab" TargetMode="External"/><Relationship Id="rId5" Type="http://schemas.openxmlformats.org/officeDocument/2006/relationships/hyperlink" Target="https://github.com/cleanlab/label-errors" TargetMode="External"/><Relationship Id="rId4" Type="http://schemas.openxmlformats.org/officeDocument/2006/relationships/hyperlink" Target="https://arxiv.org/abs/2103.1474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nan.collobert.com/pub/2009_curriculum_icm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jair.org/index.php/jair/article/view/12125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svgsilh.com/f44336/image/2061132.html" TargetMode="Externa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ntrepreneur.com/science-technology/bad-data-the-3-trillion-per-year-problem-thats-actually/393161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hbr.org/2016/09/bad-data-costs-the-u-s-3-trillion-per-year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mitsloan.mit.edu/ideas-made-to-matter/why-its-time-data-centric-artificial-intelligence" TargetMode="External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dall-e-2/#demo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the-batch/how-ai-professionals-reacted-to-chatgpt-on-twitt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hyperlink" Target="https://openai.com/blog/chatgp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rxiv.org/abs/1911.00068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xkcd.com/2494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d.alma.exlibrisgroup.com/discovery/fulldisplay?docid=alma991002222119604221&amp;context=SP&amp;vid=44HUD_INST:Services&amp;lang=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>
            <a:off x="713100" y="1481055"/>
            <a:ext cx="7204266" cy="15892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2">
                    <a:lumMod val="75000"/>
                  </a:schemeClr>
                </a:solidFill>
              </a:rPr>
              <a:t>Data Driven AI</a:t>
            </a:r>
            <a:endParaRPr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6331500" y="4630647"/>
            <a:ext cx="25854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CHS 2406: Data-driven AI</a:t>
            </a:r>
            <a:endParaRPr sz="12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294967295"/>
          </p:nvPr>
        </p:nvSpPr>
        <p:spPr>
          <a:xfrm>
            <a:off x="2978727" y="2979573"/>
            <a:ext cx="5452173" cy="779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1: Intro to Data Driven(Data Centric) AI</a:t>
            </a:r>
            <a:endParaRPr dirty="0"/>
          </a:p>
        </p:txBody>
      </p:sp>
      <p:cxnSp>
        <p:nvCxnSpPr>
          <p:cNvPr id="234" name="Google Shape;234;p33"/>
          <p:cNvCxnSpPr>
            <a:cxnSpLocks/>
          </p:cNvCxnSpPr>
          <p:nvPr/>
        </p:nvCxnSpPr>
        <p:spPr>
          <a:xfrm>
            <a:off x="811200" y="2905277"/>
            <a:ext cx="666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33;p33">
            <a:extLst>
              <a:ext uri="{FF2B5EF4-FFF2-40B4-BE49-F238E27FC236}">
                <a16:creationId xmlns:a16="http://schemas.microsoft.com/office/drawing/2014/main" id="{3122DA07-8646-B568-D317-FD16AB89DB99}"/>
              </a:ext>
            </a:extLst>
          </p:cNvPr>
          <p:cNvSpPr txBox="1">
            <a:spLocks/>
          </p:cNvSpPr>
          <p:nvPr/>
        </p:nvSpPr>
        <p:spPr>
          <a:xfrm>
            <a:off x="713100" y="4093020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dirty="0"/>
              <a:t>Dr. Abirami Gunasekaran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Traditional Machine Learning is model-centric 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1028699" y="1413959"/>
            <a:ext cx="7293023" cy="30872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When you learn ML techniques… a dataset is given to you, usually   clean &amp; well-curated (e.g. dog/cat images)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Your goal: produce the best model for this dataset (model-centric AI)</a:t>
            </a:r>
          </a:p>
          <a:p>
            <a:pPr marL="914400" lvl="1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Techniques taught in the ML module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 traditional (model-centric) ML, you learn: </a:t>
            </a:r>
          </a:p>
          <a:p>
            <a:pPr marL="914400" lvl="1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Different types of models (</a:t>
            </a:r>
            <a:r>
              <a:rPr lang="en-US" dirty="0" err="1">
                <a:solidFill>
                  <a:schemeClr val="tx1"/>
                </a:solidFill>
              </a:rPr>
              <a:t>eg.</a:t>
            </a:r>
            <a:r>
              <a:rPr lang="en-US" dirty="0">
                <a:solidFill>
                  <a:schemeClr val="tx1"/>
                </a:solidFill>
              </a:rPr>
              <a:t> neural architectures)</a:t>
            </a:r>
          </a:p>
          <a:p>
            <a:pPr marL="914400" lvl="1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Tuning their hyperparameters</a:t>
            </a:r>
          </a:p>
          <a:p>
            <a:pPr marL="914400" lvl="1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Modifying the training loss function</a:t>
            </a:r>
          </a:p>
          <a:p>
            <a:pPr marL="914400" lvl="1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Regularisation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4294967295"/>
          </p:nvPr>
        </p:nvSpPr>
        <p:spPr>
          <a:xfrm>
            <a:off x="8778240" y="4841573"/>
            <a:ext cx="334434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many real-world ML applications, the dataset is </a:t>
            </a:r>
            <a:r>
              <a:rPr lang="en-US" sz="23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</a:t>
            </a: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fixed</a:t>
            </a: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869371" y="1216992"/>
            <a:ext cx="7293023" cy="37616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457200" lvl="0" indent="-228600" algn="just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Company/user does not care what clever ML tricks you used to produce accurate predictions on highly curated data.</a:t>
            </a:r>
          </a:p>
          <a:p>
            <a:pPr lvl="0" indent="-228600" algn="just" defTabSz="914400">
              <a:lnSpc>
                <a:spcPct val="90000"/>
              </a:lnSpc>
              <a:spcBef>
                <a:spcPts val="1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Real-world data tends to be messy.</a:t>
            </a:r>
          </a:p>
          <a:p>
            <a:pPr lvl="1" indent="-228600" algn="just" defTabSz="914400">
              <a:lnSpc>
                <a:spcPct val="90000"/>
              </a:lnSpc>
              <a:spcBef>
                <a:spcPts val="1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Ten of the most-used ML test sets have pervasive label errors.    **See: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https://labelerrors.com/</a:t>
            </a:r>
            <a:endParaRPr lang="en-US" dirty="0">
              <a:solidFill>
                <a:srgbClr val="0070C0"/>
              </a:solidFill>
            </a:endParaRPr>
          </a:p>
          <a:p>
            <a:pPr lvl="0" indent="-228600" algn="just" defTabSz="914400">
              <a:lnSpc>
                <a:spcPct val="90000"/>
              </a:lnSpc>
              <a:spcBef>
                <a:spcPts val="1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So, without </a:t>
            </a:r>
            <a:r>
              <a:rPr lang="en-GB" sz="1800" dirty="0"/>
              <a:t>addressing data issues, model performance remains uncertain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lvl="0" indent="-228600" algn="just" defTabSz="914400">
              <a:lnSpc>
                <a:spcPct val="90000"/>
              </a:lnSpc>
              <a:spcBef>
                <a:spcPts val="1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Seasoned data scientist: It’s more worthwhile to invest in exploring &amp; fixing the data than tinkering with models. (i.e. avoid “garbage in, garbage out”)</a:t>
            </a:r>
          </a:p>
          <a:p>
            <a:pPr lvl="1" indent="-228600" algn="just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But this process is cumbersome for large datasets 😭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tx1"/>
              </a:solidFill>
            </a:endParaRPr>
          </a:p>
          <a:p>
            <a:pPr marL="127000" lvl="1" indent="0" defTabSz="914400">
              <a:lnSpc>
                <a:spcPct val="9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                ** Northcutt, </a:t>
            </a:r>
            <a:r>
              <a:rPr lang="en-US" sz="1200" dirty="0" err="1">
                <a:solidFill>
                  <a:schemeClr val="tx1"/>
                </a:solidFill>
              </a:rPr>
              <a:t>Athalye</a:t>
            </a:r>
            <a:r>
              <a:rPr lang="en-US" sz="1200" dirty="0">
                <a:solidFill>
                  <a:schemeClr val="tx1"/>
                </a:solidFill>
              </a:rPr>
              <a:t>, &amp; Mueller, </a:t>
            </a:r>
            <a:r>
              <a:rPr lang="en-US" sz="1200" dirty="0" err="1">
                <a:solidFill>
                  <a:schemeClr val="tx1"/>
                </a:solidFill>
              </a:rPr>
              <a:t>NeurIPS</a:t>
            </a:r>
            <a:r>
              <a:rPr lang="en-US" sz="1200" dirty="0">
                <a:solidFill>
                  <a:schemeClr val="tx1"/>
                </a:solidFill>
              </a:rPr>
              <a:t>, 2021 (link to </a:t>
            </a:r>
            <a:r>
              <a:rPr lang="en-US" sz="1200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n-US" sz="1200" dirty="0">
                <a:solidFill>
                  <a:schemeClr val="tx1"/>
                </a:solidFill>
              </a:rPr>
              <a:t>, errors found via </a:t>
            </a:r>
            <a:r>
              <a:rPr lang="en-US" sz="1200" u="sng" dirty="0" err="1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cleanlab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4294967295"/>
          </p:nvPr>
        </p:nvSpPr>
        <p:spPr>
          <a:xfrm>
            <a:off x="8778240" y="4841748"/>
            <a:ext cx="336042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data-centric AI?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925486" y="1530926"/>
            <a:ext cx="7293023" cy="35052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Emerging science of techniques to improve datasets</a:t>
            </a:r>
          </a:p>
          <a:p>
            <a:pPr marL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Data-centric AI often takes one of two forms:</a:t>
            </a:r>
          </a:p>
          <a:p>
            <a:pPr marL="720725" lvl="0" indent="-228600" defTabSz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AI algorithms that understand data and use that information to improve models.</a:t>
            </a:r>
          </a:p>
          <a:p>
            <a:pPr lvl="2" indent="-228600" defTabSz="9144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e.g. </a:t>
            </a:r>
            <a:r>
              <a:rPr lang="en-US" dirty="0">
                <a:solidFill>
                  <a:srgbClr val="C00000"/>
                </a:solidFill>
              </a:rPr>
              <a:t>Curriculum learning</a:t>
            </a:r>
            <a:r>
              <a:rPr lang="en-US" dirty="0">
                <a:solidFill>
                  <a:schemeClr val="tx1"/>
                </a:solidFill>
              </a:rPr>
              <a:t> – train on ‘easy data’ first</a:t>
            </a:r>
          </a:p>
          <a:p>
            <a:pPr lvl="3" indent="-228600" defTabSz="9144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tx1"/>
                </a:solidFill>
              </a:rPr>
              <a:t>Bengio et al., ICML, 2009 (</a:t>
            </a:r>
            <a:r>
              <a:rPr lang="en-US" sz="1650" u="sng" dirty="0">
                <a:solidFill>
                  <a:schemeClr val="tx1"/>
                </a:solidFill>
                <a:hlinkClick r:id="rId3"/>
              </a:rPr>
              <a:t>link to paper</a:t>
            </a:r>
            <a:r>
              <a:rPr lang="en-US" sz="1650" dirty="0">
                <a:solidFill>
                  <a:schemeClr val="tx1"/>
                </a:solidFill>
              </a:rPr>
              <a:t>)</a:t>
            </a:r>
          </a:p>
          <a:p>
            <a:pPr marL="720725" lvl="0" indent="-269875" defTabSz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AI algorithms that modify data to improve AI models.</a:t>
            </a:r>
          </a:p>
          <a:p>
            <a:pPr lvl="2" indent="-228600" defTabSz="9144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e.g. </a:t>
            </a:r>
            <a:r>
              <a:rPr lang="en-US" dirty="0">
                <a:solidFill>
                  <a:srgbClr val="C00000"/>
                </a:solidFill>
              </a:rPr>
              <a:t>Confident learning </a:t>
            </a:r>
            <a:r>
              <a:rPr lang="en-US" dirty="0">
                <a:solidFill>
                  <a:schemeClr val="tx1"/>
                </a:solidFill>
              </a:rPr>
              <a:t>– remove wrongly-labeled data prior to training</a:t>
            </a:r>
          </a:p>
          <a:p>
            <a:pPr lvl="3" indent="-228600" defTabSz="9144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tx1"/>
                </a:solidFill>
              </a:rPr>
              <a:t>Northcutt et al., Journal of AI Research, 2021 (</a:t>
            </a:r>
            <a:r>
              <a:rPr lang="en-US" sz="1650" u="sng" dirty="0">
                <a:solidFill>
                  <a:schemeClr val="tx1"/>
                </a:solidFill>
                <a:hlinkClick r:id="rId4"/>
              </a:rPr>
              <a:t>link to paper</a:t>
            </a:r>
            <a:r>
              <a:rPr lang="en-US" sz="1650" dirty="0">
                <a:solidFill>
                  <a:schemeClr val="tx1"/>
                </a:solidFill>
              </a:rPr>
              <a:t>)</a:t>
            </a:r>
          </a:p>
          <a:p>
            <a:pPr marL="457200" lvl="0" indent="-228600" defTabSz="91440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4294967295"/>
          </p:nvPr>
        </p:nvSpPr>
        <p:spPr>
          <a:xfrm>
            <a:off x="8778240" y="4841573"/>
            <a:ext cx="334434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it-IT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Model-centric AI vs Data-centric AI 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4294967295"/>
          </p:nvPr>
        </p:nvSpPr>
        <p:spPr>
          <a:xfrm>
            <a:off x="8778240" y="4841573"/>
            <a:ext cx="334434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Google Shape;119;p18">
            <a:extLst>
              <a:ext uri="{FF2B5EF4-FFF2-40B4-BE49-F238E27FC236}">
                <a16:creationId xmlns:a16="http://schemas.microsoft.com/office/drawing/2014/main" id="{AE1F6D98-6856-A3EF-0710-C364967D6E15}"/>
              </a:ext>
            </a:extLst>
          </p:cNvPr>
          <p:cNvSpPr txBox="1"/>
          <p:nvPr/>
        </p:nvSpPr>
        <p:spPr>
          <a:xfrm>
            <a:off x="904520" y="1268644"/>
            <a:ext cx="7670320" cy="166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Model-centric AI:</a:t>
            </a: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 dirty="0">
                <a:solidFill>
                  <a:srgbClr val="434343"/>
                </a:solidFill>
              </a:rPr>
              <a:t>Given a dataset, try to produce the best model</a:t>
            </a: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 dirty="0">
                <a:solidFill>
                  <a:srgbClr val="434343"/>
                </a:solidFill>
              </a:rPr>
              <a:t>Change the model to improve performance on an AI task</a:t>
            </a:r>
            <a:endParaRPr sz="1800" dirty="0">
              <a:solidFill>
                <a:srgbClr val="434343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sz="1800" dirty="0">
                <a:solidFill>
                  <a:srgbClr val="434343"/>
                </a:solidFill>
              </a:rPr>
              <a:t> e.g. modify the loss function, hyper-parameters, etc.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5" name="Google Shape;117;p18">
            <a:extLst>
              <a:ext uri="{FF2B5EF4-FFF2-40B4-BE49-F238E27FC236}">
                <a16:creationId xmlns:a16="http://schemas.microsoft.com/office/drawing/2014/main" id="{9948090D-D29B-3619-13D8-83902F7CDB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4520" y="2949407"/>
            <a:ext cx="6887539" cy="1664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Data-centric AI: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42900">
              <a:lnSpc>
                <a:spcPct val="115000"/>
              </a:lnSpc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Given any model, try to improve the training dataset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●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Systematically/algorithmically change the dataset to improve performance on an AI task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50D8D462-2AB0-4745-B5F5-8BD974E0E413}"/>
              </a:ext>
            </a:extLst>
          </p:cNvPr>
          <p:cNvSpPr/>
          <p:nvPr/>
        </p:nvSpPr>
        <p:spPr>
          <a:xfrm>
            <a:off x="1372722" y="3798910"/>
            <a:ext cx="3102296" cy="37823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14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GB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not data-centric AI?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4294967295"/>
          </p:nvPr>
        </p:nvSpPr>
        <p:spPr>
          <a:xfrm>
            <a:off x="8778240" y="4841573"/>
            <a:ext cx="334434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Google Shape;133;p20">
            <a:extLst>
              <a:ext uri="{FF2B5EF4-FFF2-40B4-BE49-F238E27FC236}">
                <a16:creationId xmlns:a16="http://schemas.microsoft.com/office/drawing/2014/main" id="{2541966C-7FB1-8B2A-FD99-36B3ED729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1540" y="1413958"/>
            <a:ext cx="7886700" cy="326350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Examples:</a:t>
            </a:r>
          </a:p>
          <a:p>
            <a:pPr marL="571500" lvl="0" indent="-342900" defTabSz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Hand-picking a bunch of datapoints you think will improve a model.</a:t>
            </a:r>
          </a:p>
          <a:p>
            <a:pPr marL="571500" lvl="0" indent="-3429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Double the size of your dataset and train an improved model on more data.</a:t>
            </a:r>
          </a:p>
          <a:p>
            <a:pPr marL="0" lvl="0" indent="-228600" defTabSz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Data-centric AI versions:</a:t>
            </a:r>
          </a:p>
          <a:p>
            <a:pPr marL="571500" lvl="0" indent="-342900" defTabSz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Coreset selection</a:t>
            </a:r>
          </a:p>
          <a:p>
            <a:pPr marL="571500" lvl="0" indent="-3429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Dataset Augmentation</a:t>
            </a:r>
          </a:p>
        </p:txBody>
      </p:sp>
    </p:spTree>
    <p:extLst>
      <p:ext uri="{BB962C8B-B14F-4D97-AF65-F5344CB8AC3E}">
        <p14:creationId xmlns:p14="http://schemas.microsoft.com/office/powerpoint/2010/main" val="405680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examples of Data-centric AI?</a:t>
            </a:r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1028699" y="1217058"/>
            <a:ext cx="7293023" cy="350734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Outlier Detection and Removal (handling abnormal examples in dataset)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Error Detection and Correction (handling incorrect values/labels in dataset)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Augmentation (adding examples to data to encode prior knowledge)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Feature Engineering and Selection (manipulating how data are represented)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Establishing Consensus Labels  (determining true label from crowdsourced annotations)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Active Learning  (selecting the most informative data to label next)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Curriculum Learning  (ordering the examples in dataset from easiest to hardest)</a:t>
            </a:r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4294967295"/>
          </p:nvPr>
        </p:nvSpPr>
        <p:spPr>
          <a:xfrm>
            <a:off x="8778240" y="4841573"/>
            <a:ext cx="334434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 idx="4294967295"/>
          </p:nvPr>
        </p:nvSpPr>
        <p:spPr>
          <a:xfrm>
            <a:off x="67262" y="72884"/>
            <a:ext cx="6873865" cy="612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Why the hype around Data-centric AI?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4294967295"/>
          </p:nvPr>
        </p:nvSpPr>
        <p:spPr>
          <a:xfrm>
            <a:off x="8451850" y="4845050"/>
            <a:ext cx="69215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grpSp>
        <p:nvGrpSpPr>
          <p:cNvPr id="148" name="Google Shape;148;p22"/>
          <p:cNvGrpSpPr/>
          <p:nvPr/>
        </p:nvGrpSpPr>
        <p:grpSpPr>
          <a:xfrm>
            <a:off x="164425" y="815475"/>
            <a:ext cx="4350300" cy="3769951"/>
            <a:chOff x="237650" y="934775"/>
            <a:chExt cx="4350300" cy="3769951"/>
          </a:xfrm>
        </p:grpSpPr>
        <p:pic>
          <p:nvPicPr>
            <p:cNvPr id="149" name="Google Shape;149;p22"/>
            <p:cNvPicPr preferRelativeResize="0"/>
            <p:nvPr/>
          </p:nvPicPr>
          <p:blipFill rotWithShape="1">
            <a:blip r:embed="rId3">
              <a:alphaModFix/>
            </a:blip>
            <a:srcRect b="8079"/>
            <a:stretch/>
          </p:blipFill>
          <p:spPr>
            <a:xfrm>
              <a:off x="237650" y="934775"/>
              <a:ext cx="4350300" cy="3769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2"/>
            <p:cNvSpPr txBox="1"/>
            <p:nvPr/>
          </p:nvSpPr>
          <p:spPr>
            <a:xfrm>
              <a:off x="2566150" y="2005850"/>
              <a:ext cx="134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Source: </a:t>
              </a:r>
              <a:r>
                <a:rPr lang="en" u="sng">
                  <a:solidFill>
                    <a:schemeClr val="hlink"/>
                  </a:solidFill>
                  <a:hlinkClick r:id="rId4"/>
                </a:rPr>
                <a:t>link</a:t>
              </a:r>
              <a:endParaRPr/>
            </a:p>
          </p:txBody>
        </p:sp>
      </p:grpSp>
      <p:sp>
        <p:nvSpPr>
          <p:cNvPr id="151" name="Google Shape;151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4514725" y="847063"/>
            <a:ext cx="4476874" cy="3049172"/>
            <a:chOff x="4514725" y="1181750"/>
            <a:chExt cx="4476874" cy="3049172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4725" y="1181750"/>
              <a:ext cx="4476874" cy="3049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2"/>
            <p:cNvSpPr txBox="1"/>
            <p:nvPr/>
          </p:nvSpPr>
          <p:spPr>
            <a:xfrm>
              <a:off x="7351075" y="2572450"/>
              <a:ext cx="123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Source: </a:t>
              </a:r>
              <a:r>
                <a:rPr lang="en" u="sng">
                  <a:solidFill>
                    <a:schemeClr val="hlink"/>
                  </a:solidFill>
                  <a:hlinkClick r:id="rId6"/>
                </a:rPr>
                <a:t>link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5" name="Google Shape;155;p22"/>
          <p:cNvGrpSpPr/>
          <p:nvPr/>
        </p:nvGrpSpPr>
        <p:grpSpPr>
          <a:xfrm>
            <a:off x="4711450" y="2910675"/>
            <a:ext cx="4046799" cy="1674743"/>
            <a:chOff x="4711450" y="2910675"/>
            <a:chExt cx="4046799" cy="1674743"/>
          </a:xfrm>
        </p:grpSpPr>
        <p:pic>
          <p:nvPicPr>
            <p:cNvPr id="156" name="Google Shape;15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11450" y="2910675"/>
              <a:ext cx="4046799" cy="1674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2"/>
            <p:cNvSpPr txBox="1"/>
            <p:nvPr/>
          </p:nvSpPr>
          <p:spPr>
            <a:xfrm>
              <a:off x="7280875" y="4071038"/>
              <a:ext cx="123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Source: </a:t>
              </a:r>
              <a:r>
                <a:rPr lang="en" u="sng">
                  <a:solidFill>
                    <a:schemeClr val="hlink"/>
                  </a:solidFill>
                  <a:hlinkClick r:id="rId8"/>
                </a:rPr>
                <a:t>link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58" name="Google Shape;158;p22"/>
          <p:cNvPicPr preferRelativeResize="0"/>
          <p:nvPr/>
        </p:nvPicPr>
        <p:blipFill rotWithShape="1">
          <a:blip r:embed="rId9">
            <a:alphaModFix/>
          </a:blip>
          <a:srcRect b="10104"/>
          <a:stretch/>
        </p:blipFill>
        <p:spPr>
          <a:xfrm>
            <a:off x="100850" y="2275174"/>
            <a:ext cx="4476876" cy="23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the hype around Data-centric AI?</a:t>
            </a:r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713739" y="1536263"/>
            <a:ext cx="7901941" cy="325900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63525" lvl="0" indent="-263525" algn="just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OpenAI has ‘</a:t>
            </a:r>
            <a:r>
              <a:rPr lang="en-US" sz="2400" dirty="0" err="1">
                <a:solidFill>
                  <a:schemeClr val="tx1"/>
                </a:solidFill>
              </a:rPr>
              <a:t>open’ly</a:t>
            </a:r>
            <a:r>
              <a:rPr lang="en-US" sz="2400" dirty="0">
                <a:solidFill>
                  <a:schemeClr val="tx1"/>
                </a:solidFill>
              </a:rPr>
              <a:t> stated that one of the biggest issues with Dall-E and GPT-3 is errors in the data and labels used during training.</a:t>
            </a:r>
          </a:p>
          <a:p>
            <a:pPr marL="0" lvl="0" indent="-228600" defTabSz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It’s not the model, it’s the data!</a:t>
            </a:r>
          </a:p>
          <a:p>
            <a:pPr marL="0" lvl="0" indent="-228600" defTabSz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Let’s take a look at the Dall-E demo page: </a:t>
            </a:r>
          </a:p>
          <a:p>
            <a:pPr marL="0" lvl="0" indent="-228600" defTabSz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tx1"/>
                </a:solidFill>
                <a:hlinkClick r:id="rId3"/>
              </a:rPr>
              <a:t>https://openai.com/dall-e-2/#demos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marL="0" lvl="0" indent="-228600" defTabSz="91440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4" name="Google Shape;184;p25"/>
          <p:cNvSpPr txBox="1">
            <a:spLocks noGrp="1"/>
          </p:cNvSpPr>
          <p:nvPr>
            <p:ph type="sldNum" idx="4294967295"/>
          </p:nvPr>
        </p:nvSpPr>
        <p:spPr>
          <a:xfrm>
            <a:off x="8778240" y="4841573"/>
            <a:ext cx="334434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 idx="4294967295"/>
          </p:nvPr>
        </p:nvSpPr>
        <p:spPr>
          <a:xfrm>
            <a:off x="180109" y="-46184"/>
            <a:ext cx="8520113" cy="612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Dall-E’s big challenge → label errors at training time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91" name="Google Shape;191;p26"/>
          <p:cNvSpPr txBox="1">
            <a:spLocks noGrp="1"/>
          </p:cNvSpPr>
          <p:nvPr>
            <p:ph type="sldNum" idx="4294967295"/>
          </p:nvPr>
        </p:nvSpPr>
        <p:spPr>
          <a:xfrm>
            <a:off x="8451850" y="4845050"/>
            <a:ext cx="69215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00" y="470973"/>
            <a:ext cx="4583455" cy="23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t="33836"/>
          <a:stretch/>
        </p:blipFill>
        <p:spPr>
          <a:xfrm>
            <a:off x="1674276" y="2853275"/>
            <a:ext cx="5795447" cy="22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0972"/>
            <a:ext cx="4498200" cy="238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 idx="4294967295"/>
          </p:nvPr>
        </p:nvSpPr>
        <p:spPr>
          <a:xfrm>
            <a:off x="0" y="203200"/>
            <a:ext cx="8520113" cy="612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Dall-E’s big issue → label errors at training time</a:t>
            </a: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4294967295"/>
          </p:nvPr>
        </p:nvSpPr>
        <p:spPr>
          <a:xfrm>
            <a:off x="8451850" y="4845050"/>
            <a:ext cx="69215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 idx="4294967295"/>
          </p:nvPr>
        </p:nvSpPr>
        <p:spPr>
          <a:xfrm>
            <a:off x="831273" y="4035959"/>
            <a:ext cx="8056418" cy="702296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Take away: Reliability of ML models deployed in the real-world depends on quality of training data.</a:t>
            </a:r>
            <a:endParaRPr sz="2000" dirty="0"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39" y="815475"/>
            <a:ext cx="4620220" cy="30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204" y="812388"/>
            <a:ext cx="4541796" cy="302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/>
          <p:nvPr/>
        </p:nvSpPr>
        <p:spPr>
          <a:xfrm>
            <a:off x="6353737" y="2716300"/>
            <a:ext cx="949500" cy="393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AA8E7A-7AD5-9B4C-1514-47BAB3D2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 Team</a:t>
            </a:r>
          </a:p>
        </p:txBody>
      </p:sp>
      <p:graphicFrame>
        <p:nvGraphicFramePr>
          <p:cNvPr id="5" name="Subtitle 1">
            <a:extLst>
              <a:ext uri="{FF2B5EF4-FFF2-40B4-BE49-F238E27FC236}">
                <a16:creationId xmlns:a16="http://schemas.microsoft.com/office/drawing/2014/main" id="{762ED746-3106-F48B-FBE1-33515637E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206548"/>
              </p:ext>
            </p:extLst>
          </p:nvPr>
        </p:nvGraphicFramePr>
        <p:xfrm>
          <a:off x="483042" y="1961984"/>
          <a:ext cx="8195871" cy="276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468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560573" y="3011848"/>
            <a:ext cx="3644282" cy="1833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/>
              <a:t>ChatGPT was fine-tuned to:</a:t>
            </a:r>
            <a:endParaRPr sz="1600" u="sng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Minimize harmful, untruthful, or biased output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Used human rankings of potential outputs to put lower-weighting on ‘bad data’</a:t>
            </a:r>
            <a:endParaRPr sz="1600" dirty="0"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285171" y="1679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/>
              <a:t>ChatGPT improved GPT-3 by improving data quality </a:t>
            </a:r>
            <a:endParaRPr sz="2400" b="1" u="sng"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sldNum" idx="4294967295"/>
          </p:nvPr>
        </p:nvSpPr>
        <p:spPr>
          <a:xfrm>
            <a:off x="8451850" y="4845050"/>
            <a:ext cx="69215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560573" y="4740807"/>
            <a:ext cx="3000000" cy="60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source</a:t>
            </a:r>
            <a:r>
              <a:rPr lang="en" sz="1100" dirty="0">
                <a:solidFill>
                  <a:srgbClr val="0070C0"/>
                </a:solidFill>
              </a:rPr>
              <a:t>. </a:t>
            </a:r>
            <a:r>
              <a:rPr lang="en" sz="110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blog</a:t>
            </a:r>
            <a:r>
              <a:rPr lang="en" sz="1100" dirty="0">
                <a:solidFill>
                  <a:srgbClr val="0070C0"/>
                </a:solidFill>
              </a:rPr>
              <a:t>.</a:t>
            </a:r>
            <a:endParaRPr sz="800" dirty="0">
              <a:solidFill>
                <a:srgbClr val="0070C0"/>
              </a:solidFill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171" y="736972"/>
            <a:ext cx="4598020" cy="2228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E1C01-A337-CED5-1BFB-FC217BB8D28F}"/>
              </a:ext>
            </a:extLst>
          </p:cNvPr>
          <p:cNvSpPr txBox="1"/>
          <p:nvPr/>
        </p:nvSpPr>
        <p:spPr>
          <a:xfrm>
            <a:off x="5105400" y="1125200"/>
            <a:ext cx="34780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GPT-1 to GPT-3:</a:t>
            </a:r>
            <a:r>
              <a:rPr lang="en-GB" dirty="0"/>
              <a:t> Rapid scaling of model size, improving the fluency and coherence of generated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GPT-3.5 and GPT-4:</a:t>
            </a:r>
            <a:r>
              <a:rPr lang="en-GB" dirty="0"/>
              <a:t> Improved contextual understanding, reasoning, and conversational 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GPT-4 (and Turbo):</a:t>
            </a:r>
            <a:r>
              <a:rPr lang="en-GB" dirty="0"/>
              <a:t> Multimodal processing, allowing the model to work with images as well as text, and focusing on faster, more efficient responses.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 idx="4294967295"/>
          </p:nvPr>
        </p:nvSpPr>
        <p:spPr>
          <a:xfrm>
            <a:off x="374650" y="203200"/>
            <a:ext cx="8769350" cy="612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u="sng" dirty="0"/>
              <a:t>Tesla Data Engine: use model outputs to improve training dataset </a:t>
            </a:r>
            <a:endParaRPr sz="2800" b="1" u="sng"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sldNum" idx="4294967295"/>
          </p:nvPr>
        </p:nvSpPr>
        <p:spPr>
          <a:xfrm>
            <a:off x="8451850" y="4845050"/>
            <a:ext cx="69215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t="11197"/>
          <a:stretch/>
        </p:blipFill>
        <p:spPr>
          <a:xfrm>
            <a:off x="528320" y="744100"/>
            <a:ext cx="8056880" cy="3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2694058" y="4399400"/>
            <a:ext cx="541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Slide from Andrej Karpathy, Tesla Director of AI (2021)</a:t>
            </a:r>
            <a:endParaRPr sz="13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 idx="4294967295"/>
          </p:nvPr>
        </p:nvSpPr>
        <p:spPr>
          <a:xfrm>
            <a:off x="285750" y="133927"/>
            <a:ext cx="8761269" cy="612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 dirty="0"/>
              <a:t>Tesla Data Engine: use model outputs to improve training dataset </a:t>
            </a:r>
            <a:endParaRPr sz="26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sldNum" idx="4294967295"/>
          </p:nvPr>
        </p:nvSpPr>
        <p:spPr>
          <a:xfrm>
            <a:off x="8451850" y="4845050"/>
            <a:ext cx="69215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207" y="1002573"/>
            <a:ext cx="6846374" cy="34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2390213" y="4555400"/>
            <a:ext cx="541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Slide from Andrej Karpathy, Tesla Director of AI (2021)</a:t>
            </a:r>
            <a:endParaRPr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1028699" y="220903"/>
            <a:ext cx="7421963" cy="7752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Before there was data-centric AI…</a:t>
            </a:r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599440" y="1413959"/>
            <a:ext cx="8321039" cy="30872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14300" lvl="0" indent="-3429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We relied on mostly-human-powered solutions to improve dataset quality:</a:t>
            </a:r>
          </a:p>
          <a:p>
            <a:pPr marL="457200" lvl="0" indent="-228600" defTabSz="91440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Spend more cost for higher quality data or more labels</a:t>
            </a: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Build custom tools to evaluate specific data (e.g. Tesla data quality platform)</a:t>
            </a:r>
          </a:p>
          <a:p>
            <a:pPr marL="457200" lvl="0" indent="-22860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Fixing data inside a </a:t>
            </a:r>
            <a:r>
              <a:rPr lang="en-US" sz="2000" dirty="0" err="1">
                <a:solidFill>
                  <a:schemeClr val="tx1"/>
                </a:solidFill>
              </a:rPr>
              <a:t>Jupyter</a:t>
            </a:r>
            <a:r>
              <a:rPr lang="en-US" sz="2000" dirty="0">
                <a:solidFill>
                  <a:schemeClr val="tx1"/>
                </a:solidFill>
              </a:rPr>
              <a:t> notebook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Data-driven AI = </a:t>
            </a:r>
            <a:r>
              <a:rPr lang="en-US" sz="2000" dirty="0" err="1">
                <a:solidFill>
                  <a:schemeClr val="tx1"/>
                </a:solidFill>
              </a:rPr>
              <a:t>systematising</a:t>
            </a:r>
            <a:r>
              <a:rPr lang="en-US" sz="2000" dirty="0">
                <a:solidFill>
                  <a:schemeClr val="tx1"/>
                </a:solidFill>
              </a:rPr>
              <a:t> these approaches to be more reliable, accurate, and generally usable on many datasets.</a:t>
            </a:r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4294967295"/>
          </p:nvPr>
        </p:nvSpPr>
        <p:spPr>
          <a:xfrm>
            <a:off x="8778240" y="4841573"/>
            <a:ext cx="334434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23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40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D08451-F835-744A-115D-324EE8257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1499711"/>
            <a:ext cx="6858000" cy="20730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 Programming Example</a:t>
            </a:r>
            <a:br>
              <a:rPr lang="en-US" sz="3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for </a:t>
            </a:r>
            <a:br>
              <a:rPr lang="en-US" sz="3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Model-centric and Data-centric AI </a:t>
            </a:r>
            <a:br>
              <a:rPr lang="en-US" sz="3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Approaches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4143589"/>
            <a:ext cx="3566160" cy="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798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1D4DD-43AF-D653-C748-1C346392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42945"/>
          <a:stretch/>
        </p:blipFill>
        <p:spPr>
          <a:xfrm>
            <a:off x="750311" y="621974"/>
            <a:ext cx="7784090" cy="42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53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71CFB-FC31-9C32-A84E-F3DE3AE1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90"/>
          <a:stretch/>
        </p:blipFill>
        <p:spPr>
          <a:xfrm>
            <a:off x="147637" y="171752"/>
            <a:ext cx="8773339" cy="48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59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E3E93-EAA1-73D8-9D8B-10446E5D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6" b="2"/>
          <a:stretch/>
        </p:blipFill>
        <p:spPr>
          <a:xfrm>
            <a:off x="147637" y="130138"/>
            <a:ext cx="8848725" cy="4884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479D80-3B80-DAB4-3839-33A260CDD83A}"/>
              </a:ext>
            </a:extLst>
          </p:cNvPr>
          <p:cNvSpPr/>
          <p:nvPr/>
        </p:nvSpPr>
        <p:spPr>
          <a:xfrm>
            <a:off x="147637" y="4551281"/>
            <a:ext cx="2540145" cy="5278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92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0C3A9-E3FB-877D-4D48-6B884480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9" y="73721"/>
            <a:ext cx="7835590" cy="47636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AAD393-223D-3246-3E11-D046FD88353D}"/>
              </a:ext>
            </a:extLst>
          </p:cNvPr>
          <p:cNvSpPr/>
          <p:nvPr/>
        </p:nvSpPr>
        <p:spPr>
          <a:xfrm>
            <a:off x="251546" y="4433521"/>
            <a:ext cx="2540145" cy="5278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66620-DED6-4CF3-493F-27168469DCA2}"/>
              </a:ext>
            </a:extLst>
          </p:cNvPr>
          <p:cNvSpPr/>
          <p:nvPr/>
        </p:nvSpPr>
        <p:spPr>
          <a:xfrm>
            <a:off x="563276" y="182155"/>
            <a:ext cx="2941927" cy="5278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551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B54BA-3D35-B464-F40C-908B6C8F6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52" y="393503"/>
            <a:ext cx="7891003" cy="32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AA8E7A-7AD5-9B4C-1514-47BAB3D2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Lectures</a:t>
            </a:r>
          </a:p>
        </p:txBody>
      </p:sp>
      <p:graphicFrame>
        <p:nvGraphicFramePr>
          <p:cNvPr id="5" name="Subtitle 1">
            <a:extLst>
              <a:ext uri="{FF2B5EF4-FFF2-40B4-BE49-F238E27FC236}">
                <a16:creationId xmlns:a16="http://schemas.microsoft.com/office/drawing/2014/main" id="{762ED746-3106-F48B-FBE1-33515637E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376452"/>
              </p:ext>
            </p:extLst>
          </p:nvPr>
        </p:nvGraphicFramePr>
        <p:xfrm>
          <a:off x="1570685" y="1888720"/>
          <a:ext cx="6222558" cy="2447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74E234F-4BE0-EEDF-3169-C81D887E4D44}"/>
              </a:ext>
            </a:extLst>
          </p:cNvPr>
          <p:cNvSpPr txBox="1"/>
          <p:nvPr/>
        </p:nvSpPr>
        <p:spPr>
          <a:xfrm>
            <a:off x="4753701" y="2881016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aseline="30000" dirty="0"/>
              <a:t>^</a:t>
            </a:r>
            <a:r>
              <a:rPr lang="en-GB" dirty="0"/>
              <a:t>On 1/10/2024 only, it will be in </a:t>
            </a:r>
            <a:r>
              <a:rPr lang="en-GB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BLG/10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9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224088-79AB-C1E0-BD9C-1CFFB0EBE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7"/>
          <a:stretch/>
        </p:blipFill>
        <p:spPr>
          <a:xfrm>
            <a:off x="699654" y="609600"/>
            <a:ext cx="7378881" cy="38795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0EDA72-96E9-58E5-BA3E-645128F1E2BD}"/>
              </a:ext>
            </a:extLst>
          </p:cNvPr>
          <p:cNvSpPr/>
          <p:nvPr/>
        </p:nvSpPr>
        <p:spPr>
          <a:xfrm>
            <a:off x="5502451" y="455473"/>
            <a:ext cx="3054066" cy="5278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401E0-CBB7-1DC2-D6F9-8039926614B7}"/>
              </a:ext>
            </a:extLst>
          </p:cNvPr>
          <p:cNvSpPr/>
          <p:nvPr/>
        </p:nvSpPr>
        <p:spPr>
          <a:xfrm>
            <a:off x="563242" y="4115475"/>
            <a:ext cx="2062195" cy="5278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676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473927" y="294717"/>
            <a:ext cx="8638747" cy="502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GB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Data-centric vs model-centric for learning with noisy labels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4294967295"/>
          </p:nvPr>
        </p:nvSpPr>
        <p:spPr>
          <a:xfrm>
            <a:off x="8778240" y="4841573"/>
            <a:ext cx="334434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31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911C20-E10A-2E80-DE30-054293E76F38}"/>
              </a:ext>
            </a:extLst>
          </p:cNvPr>
          <p:cNvSpPr/>
          <p:nvPr/>
        </p:nvSpPr>
        <p:spPr>
          <a:xfrm>
            <a:off x="1973369" y="1416379"/>
            <a:ext cx="51972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 model Accuracy: 76%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A0CED5-9566-C67E-B90C-32FCB5016019}"/>
              </a:ext>
            </a:extLst>
          </p:cNvPr>
          <p:cNvSpPr/>
          <p:nvPr/>
        </p:nvSpPr>
        <p:spPr>
          <a:xfrm>
            <a:off x="1324749" y="2601923"/>
            <a:ext cx="323678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Model-Centric AI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Accuracy: </a:t>
            </a:r>
            <a:r>
              <a:rPr lang="en-US" sz="32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85%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55A57-34D7-4863-A170-AC5450F3C0D1}"/>
              </a:ext>
            </a:extLst>
          </p:cNvPr>
          <p:cNvSpPr/>
          <p:nvPr/>
        </p:nvSpPr>
        <p:spPr>
          <a:xfrm>
            <a:off x="5285031" y="2601923"/>
            <a:ext cx="303320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-Centric AI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Accuracy: </a:t>
            </a:r>
            <a:r>
              <a:rPr lang="en-US" sz="32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97%</a:t>
            </a:r>
          </a:p>
        </p:txBody>
      </p:sp>
      <p:pic>
        <p:nvPicPr>
          <p:cNvPr id="9" name="Graphic 8" descr="Upward trend with solid fill">
            <a:extLst>
              <a:ext uri="{FF2B5EF4-FFF2-40B4-BE49-F238E27FC236}">
                <a16:creationId xmlns:a16="http://schemas.microsoft.com/office/drawing/2014/main" id="{892629B1-4DFF-ABEA-8FCB-09DF45C2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8992" y="4064095"/>
            <a:ext cx="914400" cy="914400"/>
          </a:xfrm>
          <a:prstGeom prst="rect">
            <a:avLst/>
          </a:prstGeom>
        </p:spPr>
      </p:pic>
      <p:pic>
        <p:nvPicPr>
          <p:cNvPr id="10" name="Graphic 9" descr="Upward trend with solid fill">
            <a:extLst>
              <a:ext uri="{FF2B5EF4-FFF2-40B4-BE49-F238E27FC236}">
                <a16:creationId xmlns:a16="http://schemas.microsoft.com/office/drawing/2014/main" id="{C48E046D-43DA-D092-DFA9-0C50A5FA5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5404" y="4033782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7EEB82-9213-9188-06A7-4195B82A7084}"/>
              </a:ext>
            </a:extLst>
          </p:cNvPr>
          <p:cNvSpPr/>
          <p:nvPr/>
        </p:nvSpPr>
        <p:spPr>
          <a:xfrm>
            <a:off x="2713574" y="3838465"/>
            <a:ext cx="1005403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DD640-E4CA-6AB4-FBB3-66FD82061E03}"/>
              </a:ext>
            </a:extLst>
          </p:cNvPr>
          <p:cNvSpPr/>
          <p:nvPr/>
        </p:nvSpPr>
        <p:spPr>
          <a:xfrm>
            <a:off x="6868618" y="3838464"/>
            <a:ext cx="1005404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</a:t>
            </a:r>
            <a:r>
              <a:rPr lang="en-US" sz="32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FA841B-DCEA-1F62-0FC4-405DAC05B92F}"/>
              </a:ext>
            </a:extLst>
          </p:cNvPr>
          <p:cNvCxnSpPr/>
          <p:nvPr/>
        </p:nvCxnSpPr>
        <p:spPr>
          <a:xfrm>
            <a:off x="4862945" y="2410691"/>
            <a:ext cx="48491" cy="2560877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344509" y="93826"/>
            <a:ext cx="8638747" cy="5027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GB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Data-centric vs model-centric for learning with noisy labels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4294967295"/>
          </p:nvPr>
        </p:nvSpPr>
        <p:spPr>
          <a:xfrm>
            <a:off x="8778240" y="4841573"/>
            <a:ext cx="334434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32</a:t>
            </a:fld>
            <a:endParaRPr lang="en-US" sz="700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" name="Google Shape;262;p32">
            <a:extLst>
              <a:ext uri="{FF2B5EF4-FFF2-40B4-BE49-F238E27FC236}">
                <a16:creationId xmlns:a16="http://schemas.microsoft.com/office/drawing/2014/main" id="{C9244821-0300-73B5-DA20-35A3683B9807}"/>
              </a:ext>
            </a:extLst>
          </p:cNvPr>
          <p:cNvGrpSpPr/>
          <p:nvPr/>
        </p:nvGrpSpPr>
        <p:grpSpPr>
          <a:xfrm>
            <a:off x="899209" y="700998"/>
            <a:ext cx="8046248" cy="4348675"/>
            <a:chOff x="510054" y="571955"/>
            <a:chExt cx="8011610" cy="4348675"/>
          </a:xfrm>
        </p:grpSpPr>
        <p:pic>
          <p:nvPicPr>
            <p:cNvPr id="5" name="Google Shape;263;p32">
              <a:extLst>
                <a:ext uri="{FF2B5EF4-FFF2-40B4-BE49-F238E27FC236}">
                  <a16:creationId xmlns:a16="http://schemas.microsoft.com/office/drawing/2014/main" id="{0EF60A2F-8F84-EFC7-4086-F9436840435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0054" y="571955"/>
              <a:ext cx="8011610" cy="4348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264;p32">
              <a:extLst>
                <a:ext uri="{FF2B5EF4-FFF2-40B4-BE49-F238E27FC236}">
                  <a16:creationId xmlns:a16="http://schemas.microsoft.com/office/drawing/2014/main" id="{F261AA3C-6368-56B2-A38A-EB17CB227742}"/>
                </a:ext>
              </a:extLst>
            </p:cNvPr>
            <p:cNvSpPr txBox="1"/>
            <p:nvPr/>
          </p:nvSpPr>
          <p:spPr>
            <a:xfrm>
              <a:off x="569463" y="1111473"/>
              <a:ext cx="771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Northcutt et al., JAIR, 2021 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“Confident Learning” (</a:t>
              </a:r>
              <a:r>
                <a:rPr lang="en" u="sng" dirty="0">
                  <a:solidFill>
                    <a:schemeClr val="hlink"/>
                  </a:solidFill>
                  <a:hlinkClick r:id="rId4"/>
                </a:rPr>
                <a:t>link to paper</a:t>
              </a:r>
              <a:r>
                <a:rPr lang="en" dirty="0"/>
                <a:t>)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3499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8" name="Picture 317" descr="Magnifying glass and question mark">
            <a:extLst>
              <a:ext uri="{FF2B5EF4-FFF2-40B4-BE49-F238E27FC236}">
                <a16:creationId xmlns:a16="http://schemas.microsoft.com/office/drawing/2014/main" id="{2C3354E7-68DA-D97D-CA06-942BD262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37" r="25988"/>
          <a:stretch/>
        </p:blipFill>
        <p:spPr>
          <a:xfrm>
            <a:off x="20" y="-1"/>
            <a:ext cx="4057627" cy="5143501"/>
          </a:xfrm>
          <a:prstGeom prst="rect">
            <a:avLst/>
          </a:prstGeom>
        </p:spPr>
      </p:pic>
      <p:sp useBgFill="1">
        <p:nvSpPr>
          <p:cNvPr id="324" name="Rectangle 32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0"/>
            <a:ext cx="5086352" cy="17144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Google Shape;316;p38"/>
          <p:cNvSpPr txBox="1"/>
          <p:nvPr/>
        </p:nvSpPr>
        <p:spPr>
          <a:xfrm>
            <a:off x="4486614" y="1447800"/>
            <a:ext cx="4387222" cy="262265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 Recap </a:t>
            </a:r>
          </a:p>
          <a:p>
            <a:pPr lv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Questions for </a:t>
            </a:r>
          </a:p>
          <a:p>
            <a:pPr lv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Reflection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094523-7E71-0469-85C6-73BA3A94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7344" y="145473"/>
            <a:ext cx="5835281" cy="876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 algn="ctr" defTabSz="9144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Choose the appropriate comment </a:t>
            </a:r>
          </a:p>
          <a:p>
            <a:pPr marL="228600" indent="0" algn="ctr" defTabSz="9144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b="1" dirty="0">
                <a:solidFill>
                  <a:schemeClr val="tx1"/>
                </a:solidFill>
              </a:rPr>
              <a:t>BAD, VERY BAD, OR GOOD</a:t>
            </a:r>
            <a:r>
              <a:rPr lang="en-US" sz="1800" dirty="0">
                <a:solidFill>
                  <a:schemeClr val="tx1"/>
                </a:solidFill>
              </a:rPr>
              <a:t>) </a:t>
            </a:r>
          </a:p>
          <a:p>
            <a:pPr marL="228600" indent="0" algn="ctr" defTabSz="9144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for the following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F13E6-8BA3-6CEE-1E23-634953ACC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6"/>
          <a:stretch/>
        </p:blipFill>
        <p:spPr>
          <a:xfrm>
            <a:off x="691375" y="145472"/>
            <a:ext cx="1861208" cy="45840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9550AB-67D4-4772-8BE5-EC15CE875308}"/>
              </a:ext>
            </a:extLst>
          </p:cNvPr>
          <p:cNvCxnSpPr>
            <a:cxnSpLocks/>
          </p:cNvCxnSpPr>
          <p:nvPr/>
        </p:nvCxnSpPr>
        <p:spPr>
          <a:xfrm flipH="1">
            <a:off x="3422073" y="969818"/>
            <a:ext cx="1849582" cy="801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5AD598-7A43-B98C-A46F-5C32938E34C0}"/>
              </a:ext>
            </a:extLst>
          </p:cNvPr>
          <p:cNvCxnSpPr>
            <a:cxnSpLocks/>
          </p:cNvCxnSpPr>
          <p:nvPr/>
        </p:nvCxnSpPr>
        <p:spPr>
          <a:xfrm>
            <a:off x="5971309" y="1022179"/>
            <a:ext cx="939716" cy="73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C744B-6DED-1CA2-041C-4E3C8B9C26C9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486400" y="1022179"/>
            <a:ext cx="48585" cy="75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360B113-2E65-27F8-8D7E-6037EEED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313" y="1771219"/>
            <a:ext cx="1861208" cy="295832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4BFE765-9F35-DF71-9548-E77E972F6ABD}"/>
              </a:ext>
            </a:extLst>
          </p:cNvPr>
          <p:cNvSpPr/>
          <p:nvPr/>
        </p:nvSpPr>
        <p:spPr>
          <a:xfrm>
            <a:off x="4928703" y="1894054"/>
            <a:ext cx="826340" cy="185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9DFD49-9174-2C9D-074E-70592029C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198" y="1760142"/>
            <a:ext cx="1958418" cy="29120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FB123D2-42BE-2DD3-2B77-8FAFBC134A80}"/>
              </a:ext>
            </a:extLst>
          </p:cNvPr>
          <p:cNvSpPr/>
          <p:nvPr/>
        </p:nvSpPr>
        <p:spPr>
          <a:xfrm>
            <a:off x="2956140" y="1876051"/>
            <a:ext cx="408563" cy="17199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F9F6626-17D1-0956-E33F-4D7D6698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484" y="1780923"/>
            <a:ext cx="1921505" cy="28913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91BAC5E-A4E7-4F0E-9DA8-113A3A6B86CB}"/>
              </a:ext>
            </a:extLst>
          </p:cNvPr>
          <p:cNvSpPr/>
          <p:nvPr/>
        </p:nvSpPr>
        <p:spPr>
          <a:xfrm>
            <a:off x="6911025" y="1869123"/>
            <a:ext cx="505656" cy="1858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CBBB6-E7C7-CB3C-BEE1-5C114D78D2F7}"/>
              </a:ext>
            </a:extLst>
          </p:cNvPr>
          <p:cNvSpPr txBox="1"/>
          <p:nvPr/>
        </p:nvSpPr>
        <p:spPr>
          <a:xfrm>
            <a:off x="3529381" y="4672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A056-8898-2E40-83B3-BA3FC7F527FB}"/>
              </a:ext>
            </a:extLst>
          </p:cNvPr>
          <p:cNvSpPr txBox="1"/>
          <p:nvPr/>
        </p:nvSpPr>
        <p:spPr>
          <a:xfrm>
            <a:off x="5469022" y="469993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CB13-BBC2-F0B3-B9E2-B64E63A9075D}"/>
              </a:ext>
            </a:extLst>
          </p:cNvPr>
          <p:cNvSpPr txBox="1"/>
          <p:nvPr/>
        </p:nvSpPr>
        <p:spPr>
          <a:xfrm>
            <a:off x="7586020" y="4672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8780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9" grpId="0" animBg="1"/>
      <p:bldP spid="32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F13E6-8BA3-6CEE-1E23-634953ACC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5" y="0"/>
            <a:ext cx="1861208" cy="46722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60B113-2E65-27F8-8D7E-6037EEED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313" y="1771219"/>
            <a:ext cx="1861208" cy="295832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9DFD49-9174-2C9D-074E-70592029C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198" y="1760142"/>
            <a:ext cx="1958418" cy="29120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F9F6626-17D1-0956-E33F-4D7D6698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484" y="1780923"/>
            <a:ext cx="1921505" cy="28913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4FCB406-B2A6-9008-63E1-B3AEEBF89904}"/>
              </a:ext>
            </a:extLst>
          </p:cNvPr>
          <p:cNvSpPr txBox="1"/>
          <p:nvPr/>
        </p:nvSpPr>
        <p:spPr>
          <a:xfrm>
            <a:off x="3562762" y="4892967"/>
            <a:ext cx="2339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Inspired by </a:t>
            </a:r>
            <a:r>
              <a:rPr lang="en-GB" sz="11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XKCD 2494</a:t>
            </a:r>
            <a:r>
              <a:rPr lang="en-GB" sz="1100" b="0" i="0" dirty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 “Flawed Data”</a:t>
            </a:r>
            <a:endParaRPr lang="en-GB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09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otted plant next to a sign&#10;&#10;Description automatically generated">
            <a:extLst>
              <a:ext uri="{FF2B5EF4-FFF2-40B4-BE49-F238E27FC236}">
                <a16:creationId xmlns:a16="http://schemas.microsoft.com/office/drawing/2014/main" id="{7295731E-302B-282E-C050-58ACE091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59" b="9210"/>
          <a:stretch/>
        </p:blipFill>
        <p:spPr>
          <a:xfrm>
            <a:off x="20" y="10"/>
            <a:ext cx="9143980" cy="5041097"/>
          </a:xfrm>
          <a:custGeom>
            <a:avLst/>
            <a:gdLst/>
            <a:ahLst/>
            <a:cxnLst/>
            <a:rect l="l" t="t" r="r" b="b"/>
            <a:pathLst>
              <a:path w="12192000" h="6721475">
                <a:moveTo>
                  <a:pt x="4721175" y="5742856"/>
                </a:moveTo>
                <a:lnTo>
                  <a:pt x="4722110" y="5743067"/>
                </a:lnTo>
                <a:cubicBezTo>
                  <a:pt x="4721144" y="5743709"/>
                  <a:pt x="4718265" y="5744315"/>
                  <a:pt x="4717201" y="57443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34942"/>
                </a:lnTo>
                <a:lnTo>
                  <a:pt x="12192000" y="2274073"/>
                </a:lnTo>
                <a:lnTo>
                  <a:pt x="12192000" y="6586253"/>
                </a:lnTo>
                <a:lnTo>
                  <a:pt x="12140861" y="6605451"/>
                </a:lnTo>
                <a:cubicBezTo>
                  <a:pt x="12126657" y="6607665"/>
                  <a:pt x="12093590" y="6662867"/>
                  <a:pt x="12080162" y="6661300"/>
                </a:cubicBezTo>
                <a:cubicBezTo>
                  <a:pt x="11978189" y="6685453"/>
                  <a:pt x="11967362" y="6708506"/>
                  <a:pt x="11917886" y="6696520"/>
                </a:cubicBezTo>
                <a:cubicBezTo>
                  <a:pt x="11872780" y="6694805"/>
                  <a:pt x="11928862" y="6731720"/>
                  <a:pt x="11894611" y="6718680"/>
                </a:cubicBezTo>
                <a:cubicBezTo>
                  <a:pt x="11860360" y="6705640"/>
                  <a:pt x="11736092" y="6642174"/>
                  <a:pt x="11712380" y="6618279"/>
                </a:cubicBezTo>
                <a:cubicBezTo>
                  <a:pt x="11688668" y="6594384"/>
                  <a:pt x="11627913" y="6617875"/>
                  <a:pt x="11585367" y="6575313"/>
                </a:cubicBezTo>
                <a:lnTo>
                  <a:pt x="11516471" y="6498621"/>
                </a:lnTo>
                <a:cubicBezTo>
                  <a:pt x="11468275" y="6496789"/>
                  <a:pt x="11507336" y="6461535"/>
                  <a:pt x="11462693" y="6445069"/>
                </a:cubicBezTo>
                <a:cubicBezTo>
                  <a:pt x="11417568" y="6443442"/>
                  <a:pt x="11408022" y="6391555"/>
                  <a:pt x="11369713" y="6383596"/>
                </a:cubicBezTo>
                <a:cubicBezTo>
                  <a:pt x="11354318" y="6389646"/>
                  <a:pt x="11288329" y="6334752"/>
                  <a:pt x="11273970" y="6323928"/>
                </a:cubicBezTo>
                <a:cubicBezTo>
                  <a:pt x="11231914" y="6325320"/>
                  <a:pt x="11221974" y="6315486"/>
                  <a:pt x="11195085" y="6302909"/>
                </a:cubicBezTo>
                <a:cubicBezTo>
                  <a:pt x="11164087" y="6332691"/>
                  <a:pt x="11171650" y="6306732"/>
                  <a:pt x="11143409" y="6303556"/>
                </a:cubicBezTo>
                <a:cubicBezTo>
                  <a:pt x="11125907" y="6299917"/>
                  <a:pt x="11102604" y="6295777"/>
                  <a:pt x="11085936" y="6294307"/>
                </a:cubicBezTo>
                <a:cubicBezTo>
                  <a:pt x="11057494" y="6294603"/>
                  <a:pt x="11029907" y="6276438"/>
                  <a:pt x="11030954" y="6291426"/>
                </a:cubicBezTo>
                <a:cubicBezTo>
                  <a:pt x="11007785" y="6293943"/>
                  <a:pt x="10982006" y="6298120"/>
                  <a:pt x="10951061" y="6296182"/>
                </a:cubicBezTo>
                <a:cubicBezTo>
                  <a:pt x="10885366" y="6259348"/>
                  <a:pt x="10915289" y="6295910"/>
                  <a:pt x="10857722" y="6283099"/>
                </a:cubicBezTo>
                <a:cubicBezTo>
                  <a:pt x="10806647" y="6270732"/>
                  <a:pt x="10707076" y="6237654"/>
                  <a:pt x="10644617" y="6221981"/>
                </a:cubicBezTo>
                <a:cubicBezTo>
                  <a:pt x="10616447" y="6217166"/>
                  <a:pt x="10558604" y="6206555"/>
                  <a:pt x="10519278" y="6201735"/>
                </a:cubicBezTo>
                <a:cubicBezTo>
                  <a:pt x="10495462" y="6203254"/>
                  <a:pt x="10473831" y="6189810"/>
                  <a:pt x="10445982" y="6199677"/>
                </a:cubicBezTo>
                <a:cubicBezTo>
                  <a:pt x="10436537" y="6203715"/>
                  <a:pt x="10409282" y="6202908"/>
                  <a:pt x="10383866" y="6195830"/>
                </a:cubicBezTo>
                <a:cubicBezTo>
                  <a:pt x="10374828" y="6204037"/>
                  <a:pt x="10347865" y="6195374"/>
                  <a:pt x="10336853" y="6195219"/>
                </a:cubicBezTo>
                <a:cubicBezTo>
                  <a:pt x="10323587" y="6201929"/>
                  <a:pt x="10274742" y="6192863"/>
                  <a:pt x="10261099" y="6185468"/>
                </a:cubicBezTo>
                <a:lnTo>
                  <a:pt x="10126498" y="6173953"/>
                </a:lnTo>
                <a:lnTo>
                  <a:pt x="10082167" y="6171858"/>
                </a:lnTo>
                <a:cubicBezTo>
                  <a:pt x="10074568" y="6173927"/>
                  <a:pt x="10046861" y="6172599"/>
                  <a:pt x="10039238" y="6173522"/>
                </a:cubicBezTo>
                <a:cubicBezTo>
                  <a:pt x="9998459" y="6163421"/>
                  <a:pt x="9984395" y="6162931"/>
                  <a:pt x="9960017" y="6158007"/>
                </a:cubicBezTo>
                <a:cubicBezTo>
                  <a:pt x="9918981" y="6157865"/>
                  <a:pt x="9888742" y="6161064"/>
                  <a:pt x="9847790" y="6151239"/>
                </a:cubicBezTo>
                <a:lnTo>
                  <a:pt x="9728307" y="6131032"/>
                </a:lnTo>
                <a:cubicBezTo>
                  <a:pt x="9675057" y="6140618"/>
                  <a:pt x="9602036" y="6132224"/>
                  <a:pt x="9584505" y="6119612"/>
                </a:cubicBezTo>
                <a:cubicBezTo>
                  <a:pt x="9518953" y="6105336"/>
                  <a:pt x="9415430" y="6079210"/>
                  <a:pt x="9343050" y="6073910"/>
                </a:cubicBezTo>
                <a:lnTo>
                  <a:pt x="9231368" y="6022005"/>
                </a:lnTo>
                <a:lnTo>
                  <a:pt x="9194808" y="6011926"/>
                </a:lnTo>
                <a:lnTo>
                  <a:pt x="9189244" y="6002687"/>
                </a:lnTo>
                <a:lnTo>
                  <a:pt x="9151230" y="5991485"/>
                </a:lnTo>
                <a:lnTo>
                  <a:pt x="9150208" y="5992550"/>
                </a:lnTo>
                <a:cubicBezTo>
                  <a:pt x="9147046" y="5994681"/>
                  <a:pt x="9143082" y="5995773"/>
                  <a:pt x="9137316" y="5994719"/>
                </a:cubicBezTo>
                <a:cubicBezTo>
                  <a:pt x="9138863" y="6014203"/>
                  <a:pt x="9130953" y="6000914"/>
                  <a:pt x="9113810" y="5996085"/>
                </a:cubicBezTo>
                <a:cubicBezTo>
                  <a:pt x="9112389" y="6025268"/>
                  <a:pt x="9068115" y="5990834"/>
                  <a:pt x="9053451" y="6004399"/>
                </a:cubicBezTo>
                <a:lnTo>
                  <a:pt x="9005484" y="6001114"/>
                </a:lnTo>
                <a:lnTo>
                  <a:pt x="9005199" y="6001354"/>
                </a:lnTo>
                <a:cubicBezTo>
                  <a:pt x="9003144" y="6001574"/>
                  <a:pt x="9000325" y="6001246"/>
                  <a:pt x="8996230" y="6000143"/>
                </a:cubicBezTo>
                <a:lnTo>
                  <a:pt x="8990392" y="5998082"/>
                </a:lnTo>
                <a:lnTo>
                  <a:pt x="8974335" y="5994856"/>
                </a:lnTo>
                <a:lnTo>
                  <a:pt x="8968009" y="5995556"/>
                </a:lnTo>
                <a:lnTo>
                  <a:pt x="8963046" y="5997781"/>
                </a:lnTo>
                <a:cubicBezTo>
                  <a:pt x="8954691" y="5989830"/>
                  <a:pt x="8955518" y="5980882"/>
                  <a:pt x="8928986" y="6000969"/>
                </a:cubicBezTo>
                <a:cubicBezTo>
                  <a:pt x="8898032" y="5999949"/>
                  <a:pt x="8789301" y="5985294"/>
                  <a:pt x="8752442" y="5981737"/>
                </a:cubicBezTo>
                <a:cubicBezTo>
                  <a:pt x="8719820" y="5971017"/>
                  <a:pt x="8748195" y="5984678"/>
                  <a:pt x="8707845" y="5979636"/>
                </a:cubicBezTo>
                <a:cubicBezTo>
                  <a:pt x="8671607" y="5960101"/>
                  <a:pt x="8639143" y="5976541"/>
                  <a:pt x="8596069" y="5971064"/>
                </a:cubicBezTo>
                <a:lnTo>
                  <a:pt x="8525228" y="5985906"/>
                </a:lnTo>
                <a:lnTo>
                  <a:pt x="8510981" y="5979991"/>
                </a:lnTo>
                <a:lnTo>
                  <a:pt x="8506165" y="5976990"/>
                </a:lnTo>
                <a:cubicBezTo>
                  <a:pt x="8502647" y="5975213"/>
                  <a:pt x="8500046" y="5974402"/>
                  <a:pt x="8497966" y="5974252"/>
                </a:cubicBezTo>
                <a:lnTo>
                  <a:pt x="8497592" y="5974431"/>
                </a:lnTo>
                <a:lnTo>
                  <a:pt x="8490247" y="5971381"/>
                </a:lnTo>
                <a:lnTo>
                  <a:pt x="8367180" y="5957339"/>
                </a:lnTo>
                <a:cubicBezTo>
                  <a:pt x="8362022" y="5955314"/>
                  <a:pt x="8357731" y="5955662"/>
                  <a:pt x="8353797" y="5957145"/>
                </a:cubicBezTo>
                <a:lnTo>
                  <a:pt x="8352370" y="5957985"/>
                </a:lnTo>
                <a:lnTo>
                  <a:pt x="8320102" y="5940567"/>
                </a:lnTo>
                <a:lnTo>
                  <a:pt x="8314430" y="5940241"/>
                </a:lnTo>
                <a:lnTo>
                  <a:pt x="8295171" y="5926346"/>
                </a:lnTo>
                <a:lnTo>
                  <a:pt x="8284274" y="5920523"/>
                </a:lnTo>
                <a:lnTo>
                  <a:pt x="8283147" y="5916080"/>
                </a:lnTo>
                <a:cubicBezTo>
                  <a:pt x="8280843" y="5912835"/>
                  <a:pt x="8276149" y="5910187"/>
                  <a:pt x="8266073" y="5908905"/>
                </a:cubicBezTo>
                <a:lnTo>
                  <a:pt x="8263374" y="5909135"/>
                </a:lnTo>
                <a:lnTo>
                  <a:pt x="8252031" y="5899292"/>
                </a:lnTo>
                <a:cubicBezTo>
                  <a:pt x="8248857" y="5895442"/>
                  <a:pt x="8246645" y="5891160"/>
                  <a:pt x="8245832" y="5886300"/>
                </a:cubicBezTo>
                <a:cubicBezTo>
                  <a:pt x="8181825" y="5889207"/>
                  <a:pt x="8147128" y="5855085"/>
                  <a:pt x="8090269" y="5840139"/>
                </a:cubicBezTo>
                <a:cubicBezTo>
                  <a:pt x="8025465" y="5816997"/>
                  <a:pt x="7967068" y="5795761"/>
                  <a:pt x="7905405" y="5798166"/>
                </a:cubicBezTo>
                <a:cubicBezTo>
                  <a:pt x="7835117" y="5783254"/>
                  <a:pt x="7780963" y="5781023"/>
                  <a:pt x="7718742" y="5772451"/>
                </a:cubicBezTo>
                <a:lnTo>
                  <a:pt x="7614344" y="5775922"/>
                </a:lnTo>
                <a:lnTo>
                  <a:pt x="7527540" y="5770094"/>
                </a:lnTo>
                <a:lnTo>
                  <a:pt x="7519568" y="5767541"/>
                </a:lnTo>
                <a:cubicBezTo>
                  <a:pt x="7513990" y="5766202"/>
                  <a:pt x="7510170" y="5765852"/>
                  <a:pt x="7507409" y="5766206"/>
                </a:cubicBezTo>
                <a:lnTo>
                  <a:pt x="7507037" y="5766533"/>
                </a:lnTo>
                <a:lnTo>
                  <a:pt x="7495792" y="5764581"/>
                </a:lnTo>
                <a:cubicBezTo>
                  <a:pt x="7476983" y="5760463"/>
                  <a:pt x="7422525" y="5777879"/>
                  <a:pt x="7405388" y="5772686"/>
                </a:cubicBezTo>
                <a:cubicBezTo>
                  <a:pt x="7374786" y="5775636"/>
                  <a:pt x="7333987" y="5776741"/>
                  <a:pt x="7312177" y="5782281"/>
                </a:cubicBezTo>
                <a:lnTo>
                  <a:pt x="7310850" y="5783723"/>
                </a:lnTo>
                <a:lnTo>
                  <a:pt x="7218557" y="5758474"/>
                </a:lnTo>
                <a:lnTo>
                  <a:pt x="7201099" y="5753924"/>
                </a:lnTo>
                <a:lnTo>
                  <a:pt x="7197001" y="5748566"/>
                </a:lnTo>
                <a:cubicBezTo>
                  <a:pt x="7192109" y="5745043"/>
                  <a:pt x="7184503" y="5742904"/>
                  <a:pt x="7170805" y="5743918"/>
                </a:cubicBezTo>
                <a:lnTo>
                  <a:pt x="7096985" y="5731690"/>
                </a:lnTo>
                <a:cubicBezTo>
                  <a:pt x="7061145" y="5730712"/>
                  <a:pt x="7050186" y="5729735"/>
                  <a:pt x="7018493" y="5732064"/>
                </a:cubicBezTo>
                <a:cubicBezTo>
                  <a:pt x="6937525" y="5721126"/>
                  <a:pt x="6943642" y="5696960"/>
                  <a:pt x="6904143" y="5702558"/>
                </a:cubicBezTo>
                <a:cubicBezTo>
                  <a:pt x="6871919" y="5707766"/>
                  <a:pt x="6787986" y="5688692"/>
                  <a:pt x="6708219" y="5674603"/>
                </a:cubicBezTo>
                <a:cubicBezTo>
                  <a:pt x="6649103" y="5665148"/>
                  <a:pt x="6628103" y="5651047"/>
                  <a:pt x="6549452" y="5645827"/>
                </a:cubicBezTo>
                <a:cubicBezTo>
                  <a:pt x="6472151" y="5601737"/>
                  <a:pt x="6409693" y="5625460"/>
                  <a:pt x="6317557" y="5599027"/>
                </a:cubicBezTo>
                <a:cubicBezTo>
                  <a:pt x="6297548" y="5583505"/>
                  <a:pt x="6209289" y="5600698"/>
                  <a:pt x="6168671" y="5596940"/>
                </a:cubicBezTo>
                <a:cubicBezTo>
                  <a:pt x="6128053" y="5593182"/>
                  <a:pt x="6090537" y="5579634"/>
                  <a:pt x="6073845" y="5576478"/>
                </a:cubicBezTo>
                <a:lnTo>
                  <a:pt x="6068527" y="5578015"/>
                </a:lnTo>
                <a:lnTo>
                  <a:pt x="6048635" y="5577332"/>
                </a:lnTo>
                <a:lnTo>
                  <a:pt x="6041280" y="5585681"/>
                </a:lnTo>
                <a:lnTo>
                  <a:pt x="6010089" y="5590774"/>
                </a:lnTo>
                <a:cubicBezTo>
                  <a:pt x="5998678" y="5591361"/>
                  <a:pt x="5970125" y="5590448"/>
                  <a:pt x="5957374" y="5587130"/>
                </a:cubicBezTo>
                <a:lnTo>
                  <a:pt x="5758917" y="5571438"/>
                </a:lnTo>
                <a:lnTo>
                  <a:pt x="5626958" y="5570415"/>
                </a:lnTo>
                <a:lnTo>
                  <a:pt x="5470904" y="5584435"/>
                </a:lnTo>
                <a:cubicBezTo>
                  <a:pt x="5478132" y="5597463"/>
                  <a:pt x="5439008" y="5583397"/>
                  <a:pt x="5432758" y="5595688"/>
                </a:cubicBezTo>
                <a:cubicBezTo>
                  <a:pt x="5429367" y="5605720"/>
                  <a:pt x="5391826" y="5610404"/>
                  <a:pt x="5381665" y="5613390"/>
                </a:cubicBezTo>
                <a:lnTo>
                  <a:pt x="5261761" y="5633807"/>
                </a:lnTo>
                <a:cubicBezTo>
                  <a:pt x="5251596" y="5633991"/>
                  <a:pt x="5230549" y="5642301"/>
                  <a:pt x="5222961" y="5644931"/>
                </a:cubicBezTo>
                <a:lnTo>
                  <a:pt x="5174658" y="5647921"/>
                </a:lnTo>
                <a:lnTo>
                  <a:pt x="5156553" y="5655144"/>
                </a:lnTo>
                <a:lnTo>
                  <a:pt x="5142596" y="5658544"/>
                </a:lnTo>
                <a:lnTo>
                  <a:pt x="5139595" y="5660645"/>
                </a:lnTo>
                <a:cubicBezTo>
                  <a:pt x="5133875" y="5664685"/>
                  <a:pt x="5128077" y="5668496"/>
                  <a:pt x="5121657" y="5671498"/>
                </a:cubicBezTo>
                <a:cubicBezTo>
                  <a:pt x="5108318" y="5642879"/>
                  <a:pt x="5064854" y="5692315"/>
                  <a:pt x="5065789" y="5664927"/>
                </a:cubicBezTo>
                <a:cubicBezTo>
                  <a:pt x="5028194" y="5676443"/>
                  <a:pt x="5038945" y="5647354"/>
                  <a:pt x="5011512" y="5681308"/>
                </a:cubicBezTo>
                <a:cubicBezTo>
                  <a:pt x="4937025" y="5680925"/>
                  <a:pt x="4916355" y="5667918"/>
                  <a:pt x="4840439" y="5705325"/>
                </a:cubicBezTo>
                <a:cubicBezTo>
                  <a:pt x="4806741" y="5721967"/>
                  <a:pt x="4784108" y="5733113"/>
                  <a:pt x="4762445" y="5733093"/>
                </a:cubicBezTo>
                <a:cubicBezTo>
                  <a:pt x="4741324" y="5737594"/>
                  <a:pt x="4729483" y="5740416"/>
                  <a:pt x="4723183" y="5742108"/>
                </a:cubicBezTo>
                <a:lnTo>
                  <a:pt x="4721175" y="5742856"/>
                </a:lnTo>
                <a:lnTo>
                  <a:pt x="4715526" y="5741581"/>
                </a:lnTo>
                <a:cubicBezTo>
                  <a:pt x="4680149" y="5748537"/>
                  <a:pt x="4524746" y="5749345"/>
                  <a:pt x="4515811" y="5751483"/>
                </a:cubicBezTo>
                <a:cubicBezTo>
                  <a:pt x="4457821" y="5764595"/>
                  <a:pt x="4462660" y="5765336"/>
                  <a:pt x="4428540" y="5762134"/>
                </a:cubicBezTo>
                <a:cubicBezTo>
                  <a:pt x="4423305" y="5758763"/>
                  <a:pt x="4368975" y="5765057"/>
                  <a:pt x="4362874" y="5763480"/>
                </a:cubicBezTo>
                <a:lnTo>
                  <a:pt x="4316963" y="5756865"/>
                </a:lnTo>
                <a:lnTo>
                  <a:pt x="4315109" y="5758206"/>
                </a:lnTo>
                <a:cubicBezTo>
                  <a:pt x="4306124" y="5761577"/>
                  <a:pt x="4299996" y="5761576"/>
                  <a:pt x="4295141" y="5760085"/>
                </a:cubicBezTo>
                <a:lnTo>
                  <a:pt x="4290061" y="5757168"/>
                </a:lnTo>
                <a:lnTo>
                  <a:pt x="4276140" y="5757414"/>
                </a:lnTo>
                <a:lnTo>
                  <a:pt x="4248115" y="5755090"/>
                </a:lnTo>
                <a:lnTo>
                  <a:pt x="4202048" y="5757885"/>
                </a:lnTo>
                <a:cubicBezTo>
                  <a:pt x="4201946" y="5758305"/>
                  <a:pt x="4201844" y="5758724"/>
                  <a:pt x="4201744" y="5759144"/>
                </a:cubicBezTo>
                <a:cubicBezTo>
                  <a:pt x="4200117" y="5761981"/>
                  <a:pt x="4197141" y="5764100"/>
                  <a:pt x="4191246" y="5764778"/>
                </a:cubicBezTo>
                <a:cubicBezTo>
                  <a:pt x="4204214" y="5782067"/>
                  <a:pt x="4161275" y="5780172"/>
                  <a:pt x="4142743" y="5780643"/>
                </a:cubicBezTo>
                <a:cubicBezTo>
                  <a:pt x="4124718" y="5787709"/>
                  <a:pt x="4099100" y="5801289"/>
                  <a:pt x="4083095" y="5807176"/>
                </a:cubicBezTo>
                <a:lnTo>
                  <a:pt x="4074544" y="5808011"/>
                </a:lnTo>
                <a:cubicBezTo>
                  <a:pt x="4074505" y="5808112"/>
                  <a:pt x="4074464" y="5808211"/>
                  <a:pt x="4074425" y="5808310"/>
                </a:cubicBezTo>
                <a:cubicBezTo>
                  <a:pt x="4072679" y="5809094"/>
                  <a:pt x="4069907" y="5809595"/>
                  <a:pt x="4065508" y="5809754"/>
                </a:cubicBezTo>
                <a:lnTo>
                  <a:pt x="4058952" y="5809536"/>
                </a:lnTo>
                <a:lnTo>
                  <a:pt x="4042362" y="5811157"/>
                </a:lnTo>
                <a:lnTo>
                  <a:pt x="4036994" y="5813591"/>
                </a:lnTo>
                <a:lnTo>
                  <a:pt x="4035361" y="5817258"/>
                </a:lnTo>
                <a:lnTo>
                  <a:pt x="4033776" y="5817023"/>
                </a:lnTo>
                <a:cubicBezTo>
                  <a:pt x="4021425" y="5812159"/>
                  <a:pt x="4016875" y="5803783"/>
                  <a:pt x="4004536" y="5829591"/>
                </a:cubicBezTo>
                <a:cubicBezTo>
                  <a:pt x="3976668" y="5822526"/>
                  <a:pt x="3972978" y="5837855"/>
                  <a:pt x="3936844" y="5847048"/>
                </a:cubicBezTo>
                <a:cubicBezTo>
                  <a:pt x="3920507" y="5839324"/>
                  <a:pt x="3908536" y="5844013"/>
                  <a:pt x="3897273" y="5852703"/>
                </a:cubicBezTo>
                <a:cubicBezTo>
                  <a:pt x="3861093" y="5852207"/>
                  <a:pt x="3829629" y="5866077"/>
                  <a:pt x="3789758" y="5872941"/>
                </a:cubicBezTo>
                <a:cubicBezTo>
                  <a:pt x="3741008" y="5887647"/>
                  <a:pt x="3725130" y="5889624"/>
                  <a:pt x="3682511" y="5896864"/>
                </a:cubicBezTo>
                <a:lnTo>
                  <a:pt x="3610033" y="5929135"/>
                </a:lnTo>
                <a:lnTo>
                  <a:pt x="3603853" y="5927773"/>
                </a:lnTo>
                <a:cubicBezTo>
                  <a:pt x="3599581" y="5927154"/>
                  <a:pt x="3596727" y="5927154"/>
                  <a:pt x="3594734" y="5927609"/>
                </a:cubicBezTo>
                <a:lnTo>
                  <a:pt x="3594499" y="5927878"/>
                </a:lnTo>
                <a:lnTo>
                  <a:pt x="3585976" y="5927188"/>
                </a:lnTo>
                <a:cubicBezTo>
                  <a:pt x="3571624" y="5925397"/>
                  <a:pt x="3549390" y="5939596"/>
                  <a:pt x="3536133" y="5936887"/>
                </a:cubicBezTo>
                <a:cubicBezTo>
                  <a:pt x="3513941" y="5941183"/>
                  <a:pt x="3488623" y="5934918"/>
                  <a:pt x="3473221" y="5940548"/>
                </a:cubicBezTo>
                <a:lnTo>
                  <a:pt x="3400726" y="5952596"/>
                </a:lnTo>
                <a:lnTo>
                  <a:pt x="3375936" y="5941189"/>
                </a:lnTo>
                <a:lnTo>
                  <a:pt x="3348220" y="5944802"/>
                </a:lnTo>
                <a:cubicBezTo>
                  <a:pt x="3337207" y="5945475"/>
                  <a:pt x="3327055" y="5946237"/>
                  <a:pt x="3319640" y="5949737"/>
                </a:cubicBezTo>
                <a:lnTo>
                  <a:pt x="3248530" y="5968289"/>
                </a:lnTo>
                <a:lnTo>
                  <a:pt x="3210309" y="5954736"/>
                </a:lnTo>
                <a:cubicBezTo>
                  <a:pt x="3206089" y="5952812"/>
                  <a:pt x="3200153" y="5952268"/>
                  <a:pt x="3190376" y="5954857"/>
                </a:cubicBezTo>
                <a:lnTo>
                  <a:pt x="3188146" y="5956038"/>
                </a:lnTo>
                <a:cubicBezTo>
                  <a:pt x="3182626" y="5954058"/>
                  <a:pt x="3141857" y="5956624"/>
                  <a:pt x="3108597" y="5957358"/>
                </a:cubicBezTo>
                <a:cubicBezTo>
                  <a:pt x="3055969" y="5959784"/>
                  <a:pt x="3048941" y="5952417"/>
                  <a:pt x="2988585" y="5960444"/>
                </a:cubicBezTo>
                <a:cubicBezTo>
                  <a:pt x="2928854" y="5964632"/>
                  <a:pt x="2917952" y="5959591"/>
                  <a:pt x="2876541" y="5967961"/>
                </a:cubicBezTo>
                <a:lnTo>
                  <a:pt x="2626865" y="5968713"/>
                </a:lnTo>
                <a:cubicBezTo>
                  <a:pt x="2562349" y="5946800"/>
                  <a:pt x="2563423" y="5977398"/>
                  <a:pt x="2491423" y="5970428"/>
                </a:cubicBezTo>
                <a:cubicBezTo>
                  <a:pt x="2433092" y="6035904"/>
                  <a:pt x="2455710" y="5995425"/>
                  <a:pt x="2415618" y="6003657"/>
                </a:cubicBezTo>
                <a:lnTo>
                  <a:pt x="2290099" y="6001093"/>
                </a:lnTo>
                <a:cubicBezTo>
                  <a:pt x="2257058" y="5987464"/>
                  <a:pt x="2202459" y="6022632"/>
                  <a:pt x="2161715" y="6004244"/>
                </a:cubicBezTo>
                <a:cubicBezTo>
                  <a:pt x="2122715" y="6007244"/>
                  <a:pt x="2080451" y="6015292"/>
                  <a:pt x="2056090" y="6019086"/>
                </a:cubicBezTo>
                <a:cubicBezTo>
                  <a:pt x="2019829" y="6026050"/>
                  <a:pt x="1978840" y="6038739"/>
                  <a:pt x="1944154" y="6046026"/>
                </a:cubicBezTo>
                <a:cubicBezTo>
                  <a:pt x="1925868" y="6034021"/>
                  <a:pt x="1896028" y="6059125"/>
                  <a:pt x="1847969" y="6062810"/>
                </a:cubicBezTo>
                <a:cubicBezTo>
                  <a:pt x="1827978" y="6048913"/>
                  <a:pt x="1815571" y="6065486"/>
                  <a:pt x="1777084" y="6047209"/>
                </a:cubicBezTo>
                <a:cubicBezTo>
                  <a:pt x="1775440" y="6049158"/>
                  <a:pt x="1773398" y="6050977"/>
                  <a:pt x="1771026" y="6052610"/>
                </a:cubicBezTo>
                <a:cubicBezTo>
                  <a:pt x="1757252" y="6062088"/>
                  <a:pt x="1735529" y="6063344"/>
                  <a:pt x="1722510" y="6055412"/>
                </a:cubicBezTo>
                <a:cubicBezTo>
                  <a:pt x="1691780" y="6043382"/>
                  <a:pt x="1662322" y="6038247"/>
                  <a:pt x="1633942" y="6035716"/>
                </a:cubicBezTo>
                <a:lnTo>
                  <a:pt x="1586146" y="6045126"/>
                </a:lnTo>
                <a:cubicBezTo>
                  <a:pt x="1567949" y="6050358"/>
                  <a:pt x="1545901" y="6061305"/>
                  <a:pt x="1524749" y="6067115"/>
                </a:cubicBezTo>
                <a:cubicBezTo>
                  <a:pt x="1502587" y="6070337"/>
                  <a:pt x="1478014" y="6065935"/>
                  <a:pt x="1459243" y="6079986"/>
                </a:cubicBezTo>
                <a:cubicBezTo>
                  <a:pt x="1421475" y="6095139"/>
                  <a:pt x="1374525" y="6079162"/>
                  <a:pt x="1349458" y="6115647"/>
                </a:cubicBezTo>
                <a:cubicBezTo>
                  <a:pt x="1273277" y="6137331"/>
                  <a:pt x="1121513" y="6171202"/>
                  <a:pt x="1009213" y="6196169"/>
                </a:cubicBezTo>
                <a:cubicBezTo>
                  <a:pt x="939017" y="6208471"/>
                  <a:pt x="866896" y="6205091"/>
                  <a:pt x="808573" y="6211966"/>
                </a:cubicBezTo>
                <a:cubicBezTo>
                  <a:pt x="802824" y="6209126"/>
                  <a:pt x="726017" y="6232905"/>
                  <a:pt x="719550" y="6231933"/>
                </a:cubicBezTo>
                <a:lnTo>
                  <a:pt x="698796" y="6232599"/>
                </a:lnTo>
                <a:cubicBezTo>
                  <a:pt x="689834" y="6236836"/>
                  <a:pt x="683493" y="6237437"/>
                  <a:pt x="678328" y="6236429"/>
                </a:cubicBezTo>
                <a:lnTo>
                  <a:pt x="672785" y="6234027"/>
                </a:lnTo>
                <a:lnTo>
                  <a:pt x="658407" y="6235638"/>
                </a:lnTo>
                <a:lnTo>
                  <a:pt x="629186" y="6236074"/>
                </a:lnTo>
                <a:lnTo>
                  <a:pt x="624559" y="6238724"/>
                </a:lnTo>
                <a:lnTo>
                  <a:pt x="581799" y="6243380"/>
                </a:lnTo>
                <a:cubicBezTo>
                  <a:pt x="581737" y="6243807"/>
                  <a:pt x="581672" y="6244236"/>
                  <a:pt x="581609" y="6244664"/>
                </a:cubicBezTo>
                <a:cubicBezTo>
                  <a:pt x="580205" y="6247646"/>
                  <a:pt x="577332" y="6250048"/>
                  <a:pt x="571300" y="6251300"/>
                </a:cubicBezTo>
                <a:cubicBezTo>
                  <a:pt x="551624" y="6261209"/>
                  <a:pt x="484500" y="6294596"/>
                  <a:pt x="463550" y="6304115"/>
                </a:cubicBezTo>
                <a:cubicBezTo>
                  <a:pt x="453137" y="6305662"/>
                  <a:pt x="449732" y="6307620"/>
                  <a:pt x="445607" y="6308407"/>
                </a:cubicBezTo>
                <a:lnTo>
                  <a:pt x="438800" y="6308835"/>
                </a:lnTo>
                <a:cubicBezTo>
                  <a:pt x="417223" y="6317125"/>
                  <a:pt x="343313" y="6348349"/>
                  <a:pt x="316139" y="6358155"/>
                </a:cubicBezTo>
                <a:cubicBezTo>
                  <a:pt x="298482" y="6352074"/>
                  <a:pt x="286557" y="6357914"/>
                  <a:pt x="275749" y="6367668"/>
                </a:cubicBezTo>
                <a:cubicBezTo>
                  <a:pt x="238275" y="6370726"/>
                  <a:pt x="207077" y="6387621"/>
                  <a:pt x="166497" y="6398366"/>
                </a:cubicBezTo>
                <a:lnTo>
                  <a:pt x="1" y="6464830"/>
                </a:lnTo>
                <a:lnTo>
                  <a:pt x="1" y="2274073"/>
                </a:lnTo>
                <a:lnTo>
                  <a:pt x="0" y="22740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264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AA8E7A-7AD5-9B4C-1514-47BAB3D2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 Outline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14D9AC-A8F5-C383-251D-E45AEA9F5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050766"/>
              </p:ext>
            </p:extLst>
          </p:nvPr>
        </p:nvGraphicFramePr>
        <p:xfrm>
          <a:off x="655779" y="1474719"/>
          <a:ext cx="5024586" cy="33050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7947">
                  <a:extLst>
                    <a:ext uri="{9D8B030D-6E8A-4147-A177-3AD203B41FA5}">
                      <a16:colId xmlns:a16="http://schemas.microsoft.com/office/drawing/2014/main" val="535175657"/>
                    </a:ext>
                  </a:extLst>
                </a:gridCol>
                <a:gridCol w="3746639">
                  <a:extLst>
                    <a:ext uri="{9D8B030D-6E8A-4147-A177-3AD203B41FA5}">
                      <a16:colId xmlns:a16="http://schemas.microsoft.com/office/drawing/2014/main" val="3075552196"/>
                    </a:ext>
                  </a:extLst>
                </a:gridCol>
              </a:tblGrid>
              <a:tr h="472157">
                <a:tc>
                  <a:txBody>
                    <a:bodyPr/>
                    <a:lstStyle/>
                    <a:p>
                      <a:r>
                        <a:rPr lang="en-GB" sz="1500" b="0" cap="none" spc="0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132903" marR="76675" marT="102233" marB="102233" anchor="ctr"/>
                </a:tc>
                <a:tc>
                  <a:txBody>
                    <a:bodyPr/>
                    <a:lstStyle/>
                    <a:p>
                      <a:r>
                        <a:rPr lang="en-GB" sz="1500" b="0" cap="none" spc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32903" marR="76675" marT="102233" marB="102233" anchor="ctr"/>
                </a:tc>
                <a:extLst>
                  <a:ext uri="{0D108BD9-81ED-4DB2-BD59-A6C34878D82A}">
                    <a16:rowId xmlns:a16="http://schemas.microsoft.com/office/drawing/2014/main" val="3787731983"/>
                  </a:ext>
                </a:extLst>
              </a:tr>
              <a:tr h="472157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 marL="132903" marR="76675" marT="102233" marB="102233"/>
                </a:tc>
                <a:tc>
                  <a:txBody>
                    <a:bodyPr/>
                    <a:lstStyle/>
                    <a:p>
                      <a:r>
                        <a:rPr lang="en-GB" sz="1500" b="0" u="none" strike="noStrike" cap="none" spc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Data Centric AI and Label Errors</a:t>
                      </a:r>
                      <a:endParaRPr lang="en-GB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2903" marR="76675" marT="102233" marB="102233"/>
                </a:tc>
                <a:extLst>
                  <a:ext uri="{0D108BD9-81ED-4DB2-BD59-A6C34878D82A}">
                    <a16:rowId xmlns:a16="http://schemas.microsoft.com/office/drawing/2014/main" val="4111234954"/>
                  </a:ext>
                </a:extLst>
              </a:tr>
              <a:tr h="472157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 marL="132903" marR="76675" marT="102233" marB="102233"/>
                </a:tc>
                <a:tc>
                  <a:txBody>
                    <a:bodyPr/>
                    <a:lstStyle/>
                    <a:p>
                      <a:r>
                        <a:rPr lang="en-GB" sz="1500" b="0" u="none" strike="noStrike" cap="none" spc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Exploratory Data Analysis</a:t>
                      </a:r>
                      <a:endParaRPr lang="en-GB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2903" marR="76675" marT="102233" marB="102233"/>
                </a:tc>
                <a:extLst>
                  <a:ext uri="{0D108BD9-81ED-4DB2-BD59-A6C34878D82A}">
                    <a16:rowId xmlns:a16="http://schemas.microsoft.com/office/drawing/2014/main" val="609799285"/>
                  </a:ext>
                </a:extLst>
              </a:tr>
              <a:tr h="472157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 marL="132903" marR="76675" marT="102233" marB="10223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u="none" strike="noStrike" cap="none" spc="0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Data Pre-processing</a:t>
                      </a:r>
                      <a:endParaRPr lang="en-GB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2903" marR="76675" marT="102233" marB="102233"/>
                </a:tc>
                <a:extLst>
                  <a:ext uri="{0D108BD9-81ED-4DB2-BD59-A6C34878D82A}">
                    <a16:rowId xmlns:a16="http://schemas.microsoft.com/office/drawing/2014/main" val="2612575906"/>
                  </a:ext>
                </a:extLst>
              </a:tr>
              <a:tr h="472157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132903" marR="76675" marT="102233" marB="102233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u="none" strike="noStrike" cap="none" spc="0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Feature Engineering</a:t>
                      </a:r>
                      <a:endParaRPr lang="en-GB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2903" marR="76675" marT="102233" marB="102233"/>
                </a:tc>
                <a:extLst>
                  <a:ext uri="{0D108BD9-81ED-4DB2-BD59-A6C34878D82A}">
                    <a16:rowId xmlns:a16="http://schemas.microsoft.com/office/drawing/2014/main" val="530393407"/>
                  </a:ext>
                </a:extLst>
              </a:tr>
              <a:tr h="472157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 marL="132903" marR="76675" marT="102233" marB="10223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u="none" strike="noStrike" cap="none" spc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Curse of Dimensionality</a:t>
                      </a:r>
                      <a:endParaRPr lang="en-US" sz="15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32903" marR="76675" marT="102233" marB="102233"/>
                </a:tc>
                <a:extLst>
                  <a:ext uri="{0D108BD9-81ED-4DB2-BD59-A6C34878D82A}">
                    <a16:rowId xmlns:a16="http://schemas.microsoft.com/office/drawing/2014/main" val="183645932"/>
                  </a:ext>
                </a:extLst>
              </a:tr>
              <a:tr h="472157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 marL="132903" marR="76675" marT="102233" marB="102233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Guidance Week (no classes)</a:t>
                      </a:r>
                    </a:p>
                  </a:txBody>
                  <a:tcPr marL="132903" marR="76675" marT="102233" marB="102233"/>
                </a:tc>
                <a:extLst>
                  <a:ext uri="{0D108BD9-81ED-4DB2-BD59-A6C34878D82A}">
                    <a16:rowId xmlns:a16="http://schemas.microsoft.com/office/drawing/2014/main" val="1841690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81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AA8E7A-7AD5-9B4C-1514-47BAB3D2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 Outline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14D9AC-A8F5-C383-251D-E45AEA9F5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030265"/>
              </p:ext>
            </p:extLst>
          </p:nvPr>
        </p:nvGraphicFramePr>
        <p:xfrm>
          <a:off x="627517" y="1474719"/>
          <a:ext cx="5059774" cy="33391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5919">
                  <a:extLst>
                    <a:ext uri="{9D8B030D-6E8A-4147-A177-3AD203B41FA5}">
                      <a16:colId xmlns:a16="http://schemas.microsoft.com/office/drawing/2014/main" val="535175657"/>
                    </a:ext>
                  </a:extLst>
                </a:gridCol>
                <a:gridCol w="3823855">
                  <a:extLst>
                    <a:ext uri="{9D8B030D-6E8A-4147-A177-3AD203B41FA5}">
                      <a16:colId xmlns:a16="http://schemas.microsoft.com/office/drawing/2014/main" val="3075552196"/>
                    </a:ext>
                  </a:extLst>
                </a:gridCol>
              </a:tblGrid>
              <a:tr h="477018">
                <a:tc>
                  <a:txBody>
                    <a:bodyPr/>
                    <a:lstStyle/>
                    <a:p>
                      <a:r>
                        <a:rPr lang="en-GB" sz="1500" b="0" cap="none" spc="0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131012" marR="75584" marT="100778" marB="100778" anchor="ctr"/>
                </a:tc>
                <a:tc>
                  <a:txBody>
                    <a:bodyPr/>
                    <a:lstStyle/>
                    <a:p>
                      <a:r>
                        <a:rPr lang="en-GB" sz="1500" b="0" cap="none" spc="0" dirty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31012" marR="75584" marT="100778" marB="100778" anchor="ctr"/>
                </a:tc>
                <a:extLst>
                  <a:ext uri="{0D108BD9-81ED-4DB2-BD59-A6C34878D82A}">
                    <a16:rowId xmlns:a16="http://schemas.microsoft.com/office/drawing/2014/main" val="3787731983"/>
                  </a:ext>
                </a:extLst>
              </a:tr>
              <a:tr h="477018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7</a:t>
                      </a:r>
                      <a:endParaRPr lang="en-GB" sz="15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500" b="0" u="none" strike="noStrike" cap="none" spc="0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Intro to Deep Learning</a:t>
                      </a:r>
                      <a:endParaRPr lang="en-US" sz="15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extLst>
                  <a:ext uri="{0D108BD9-81ED-4DB2-BD59-A6C34878D82A}">
                    <a16:rowId xmlns:a16="http://schemas.microsoft.com/office/drawing/2014/main" val="4111234954"/>
                  </a:ext>
                </a:extLst>
              </a:tr>
              <a:tr h="477018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8</a:t>
                      </a:r>
                      <a:endParaRPr lang="en-GB" sz="15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500" b="0" u="none" strike="noStrike" cap="none" spc="0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How a NN trains?</a:t>
                      </a:r>
                      <a:endParaRPr lang="en-US" sz="15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extLst>
                  <a:ext uri="{0D108BD9-81ED-4DB2-BD59-A6C34878D82A}">
                    <a16:rowId xmlns:a16="http://schemas.microsoft.com/office/drawing/2014/main" val="609799285"/>
                  </a:ext>
                </a:extLst>
              </a:tr>
              <a:tr h="477018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9</a:t>
                      </a:r>
                      <a:endParaRPr lang="en-GB" sz="15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5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Convolutional Neural Network</a:t>
                      </a:r>
                      <a:endParaRPr lang="en-GB" sz="1500" kern="1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012" marR="75584" marT="100778" marB="100778"/>
                </a:tc>
                <a:extLst>
                  <a:ext uri="{0D108BD9-81ED-4DB2-BD59-A6C34878D82A}">
                    <a16:rowId xmlns:a16="http://schemas.microsoft.com/office/drawing/2014/main" val="2612575906"/>
                  </a:ext>
                </a:extLst>
              </a:tr>
              <a:tr h="477018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10</a:t>
                      </a:r>
                      <a:endParaRPr lang="en-GB" sz="15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u="none" strike="noStrike" cap="none" spc="0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Data Augmentation</a:t>
                      </a:r>
                      <a:endParaRPr lang="en-US" sz="15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extLst>
                  <a:ext uri="{0D108BD9-81ED-4DB2-BD59-A6C34878D82A}">
                    <a16:rowId xmlns:a16="http://schemas.microsoft.com/office/drawing/2014/main" val="530393407"/>
                  </a:ext>
                </a:extLst>
              </a:tr>
              <a:tr h="477018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11</a:t>
                      </a:r>
                      <a:endParaRPr lang="en-GB" sz="15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u="none" strike="noStrike" cap="none" spc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Pre-Trained Models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extLst>
                  <a:ext uri="{0D108BD9-81ED-4DB2-BD59-A6C34878D82A}">
                    <a16:rowId xmlns:a16="http://schemas.microsoft.com/office/drawing/2014/main" val="183645932"/>
                  </a:ext>
                </a:extLst>
              </a:tr>
              <a:tr h="477018">
                <a:tc>
                  <a:txBody>
                    <a:bodyPr/>
                    <a:lstStyle/>
                    <a:p>
                      <a:r>
                        <a:rPr lang="en-GB" sz="1500" cap="none" spc="0">
                          <a:solidFill>
                            <a:schemeClr val="tx1"/>
                          </a:solidFill>
                        </a:rPr>
                        <a:t>Week 12</a:t>
                      </a:r>
                      <a:endParaRPr lang="en-GB" sz="15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Revision</a:t>
                      </a:r>
                      <a:endParaRPr lang="en-US" sz="1500" b="1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31012" marR="75584" marT="100778" marB="100778"/>
                </a:tc>
                <a:extLst>
                  <a:ext uri="{0D108BD9-81ED-4DB2-BD59-A6C34878D82A}">
                    <a16:rowId xmlns:a16="http://schemas.microsoft.com/office/drawing/2014/main" val="1841690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37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C17BD-0D4D-8AD1-13E3-D46A7802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Assessments</a:t>
            </a:r>
          </a:p>
        </p:txBody>
      </p:sp>
      <p:graphicFrame>
        <p:nvGraphicFramePr>
          <p:cNvPr id="28" name="Subtitle 1">
            <a:extLst>
              <a:ext uri="{FF2B5EF4-FFF2-40B4-BE49-F238E27FC236}">
                <a16:creationId xmlns:a16="http://schemas.microsoft.com/office/drawing/2014/main" id="{0B6818B2-D48B-3393-5311-5F241963A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688800"/>
              </p:ext>
            </p:extLst>
          </p:nvPr>
        </p:nvGraphicFramePr>
        <p:xfrm>
          <a:off x="483042" y="1961984"/>
          <a:ext cx="8195871" cy="276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387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579864" y="1533450"/>
            <a:ext cx="5151864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1" i="0" u="none" strike="noStrike" dirty="0">
                <a:solidFill>
                  <a:srgbClr val="44707B"/>
                </a:solidFill>
                <a:effectLst/>
                <a:latin typeface="Nunito" pitchFamily="2" charset="0"/>
                <a:hlinkClick r:id="rId3"/>
              </a:rPr>
              <a:t>Hands-on machine learning with Scikit-Learn, </a:t>
            </a:r>
            <a:r>
              <a:rPr lang="en-US" sz="1600" b="1" i="0" u="none" strike="noStrike" dirty="0" err="1">
                <a:solidFill>
                  <a:srgbClr val="44707B"/>
                </a:solidFill>
                <a:effectLst/>
                <a:latin typeface="Nunito" pitchFamily="2" charset="0"/>
                <a:hlinkClick r:id="rId3"/>
              </a:rPr>
              <a:t>Keras</a:t>
            </a:r>
            <a:r>
              <a:rPr lang="en-US" sz="1600" b="1" i="0" u="none" strike="noStrike" dirty="0">
                <a:solidFill>
                  <a:srgbClr val="44707B"/>
                </a:solidFill>
                <a:effectLst/>
                <a:latin typeface="Nunito" pitchFamily="2" charset="0"/>
                <a:hlinkClick r:id="rId3"/>
              </a:rPr>
              <a:t>, and TensorFlow : concepts, tools, and techniques to build intelligent systems</a:t>
            </a:r>
            <a:endParaRPr lang="en-US" sz="1600" b="1" i="0" dirty="0">
              <a:solidFill>
                <a:srgbClr val="44707B"/>
              </a:solidFill>
              <a:effectLst/>
              <a:latin typeface="Nunito" pitchFamily="2" charset="0"/>
            </a:endParaRPr>
          </a:p>
          <a:p>
            <a:pPr algn="l"/>
            <a:r>
              <a:rPr lang="en-US" b="0" i="0" dirty="0" err="1">
                <a:solidFill>
                  <a:srgbClr val="080808"/>
                </a:solidFill>
                <a:effectLst/>
                <a:latin typeface="Nunito" pitchFamily="2" charset="0"/>
              </a:rPr>
              <a:t>Géron</a:t>
            </a:r>
            <a:r>
              <a:rPr lang="en-US" b="0" i="0" dirty="0">
                <a:solidFill>
                  <a:srgbClr val="080808"/>
                </a:solidFill>
                <a:effectLst/>
                <a:latin typeface="Nunito" pitchFamily="2" charset="0"/>
              </a:rPr>
              <a:t>, </a:t>
            </a:r>
            <a:r>
              <a:rPr lang="en-US" b="0" i="0" dirty="0" err="1">
                <a:solidFill>
                  <a:srgbClr val="080808"/>
                </a:solidFill>
                <a:effectLst/>
                <a:latin typeface="Nunito" pitchFamily="2" charset="0"/>
              </a:rPr>
              <a:t>Aurélien</a:t>
            </a:r>
            <a:r>
              <a:rPr lang="en-US" b="0" i="0" dirty="0">
                <a:solidFill>
                  <a:srgbClr val="080808"/>
                </a:solidFill>
                <a:effectLst/>
                <a:latin typeface="Nunito" pitchFamily="2" charset="0"/>
              </a:rPr>
              <a:t> author.</a:t>
            </a:r>
          </a:p>
          <a:p>
            <a:pPr algn="l"/>
            <a:r>
              <a:rPr lang="en-US" b="0" i="0" dirty="0">
                <a:solidFill>
                  <a:srgbClr val="080808"/>
                </a:solidFill>
                <a:effectLst/>
                <a:latin typeface="Nunito" pitchFamily="2" charset="0"/>
              </a:rPr>
              <a:t>2019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Reading Material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798568" y="1009268"/>
            <a:ext cx="6663300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4"/>
          <p:cNvSpPr txBox="1"/>
          <p:nvPr/>
        </p:nvSpPr>
        <p:spPr>
          <a:xfrm>
            <a:off x="6331500" y="4630647"/>
            <a:ext cx="2585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02926"/>
                </a:solidFill>
                <a:latin typeface="Nunito"/>
                <a:ea typeface="Nunito"/>
                <a:cs typeface="Nunito"/>
                <a:sym typeface="Nunito"/>
              </a:rPr>
              <a:t>CHS 2406: Data-driven AI</a:t>
            </a:r>
            <a:endParaRPr sz="1200" dirty="0">
              <a:solidFill>
                <a:srgbClr val="30292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50" name="Picture 2" descr="Hands-on Machine Learning with Scikit-Learn, Keras, and TensorFlow: Concepts,  Tools, and Techniques to Build Intelligent Systems : Aurélien Géron:  Amazon.de: Books">
            <a:extLst>
              <a:ext uri="{FF2B5EF4-FFF2-40B4-BE49-F238E27FC236}">
                <a16:creationId xmlns:a16="http://schemas.microsoft.com/office/drawing/2014/main" id="{87C58C3C-CDED-60E1-14E7-4CD614ACD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224" y="1254122"/>
            <a:ext cx="2184821" cy="28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36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</a:rPr>
              <a:t>Data Mining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</a:rPr>
              <a:t>Concepts and Techniques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dk1"/>
                </a:solidFill>
              </a:rPr>
              <a:t>Fourth Edition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Jiawei 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Jian Pei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</a:rPr>
              <a:t>Hanghang</a:t>
            </a:r>
            <a:r>
              <a:rPr lang="en-US" b="1" dirty="0">
                <a:solidFill>
                  <a:schemeClr val="dk1"/>
                </a:solidFill>
              </a:rPr>
              <a:t> Tong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Reading Material</a:t>
            </a:r>
            <a:endParaRPr b="0" dirty="0"/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809978" y="940784"/>
            <a:ext cx="6663300" cy="0"/>
          </a:xfrm>
          <a:prstGeom prst="straightConnector1">
            <a:avLst/>
          </a:prstGeom>
          <a:noFill/>
          <a:ln w="19050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4"/>
          <p:cNvSpPr txBox="1"/>
          <p:nvPr/>
        </p:nvSpPr>
        <p:spPr>
          <a:xfrm>
            <a:off x="6331500" y="4630647"/>
            <a:ext cx="2585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02926"/>
                </a:solidFill>
                <a:latin typeface="Nunito"/>
                <a:ea typeface="Nunito"/>
                <a:cs typeface="Nunito"/>
                <a:sym typeface="Nunito"/>
              </a:rPr>
              <a:t>CHS 2406: Data-driven AI</a:t>
            </a:r>
            <a:endParaRPr sz="1200" dirty="0">
              <a:solidFill>
                <a:srgbClr val="30292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26" name="Picture 2" descr="Data Mining: Concepts and Techniques (The Morgan Kaufmann Series in Data  Management Systems): Han, Jiawei, Kamber, Micheline, Pei, Jian:  9789380931913: Amazon.com: Books">
            <a:extLst>
              <a:ext uri="{FF2B5EF4-FFF2-40B4-BE49-F238E27FC236}">
                <a16:creationId xmlns:a16="http://schemas.microsoft.com/office/drawing/2014/main" id="{0ACD86CA-6508-68D2-F070-214258C8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019" y="1189254"/>
            <a:ext cx="1986921" cy="245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929" y="1361525"/>
            <a:ext cx="3970782" cy="35330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>
            <a:spLocks noGrp="1"/>
          </p:cNvSpPr>
          <p:nvPr>
            <p:ph type="title" idx="4294967295"/>
          </p:nvPr>
        </p:nvSpPr>
        <p:spPr>
          <a:xfrm>
            <a:off x="376976" y="81801"/>
            <a:ext cx="7108345" cy="612775"/>
          </a:xfrm>
          <a:custGeom>
            <a:avLst/>
            <a:gdLst>
              <a:gd name="connsiteX0" fmla="*/ 0 w 7108345"/>
              <a:gd name="connsiteY0" fmla="*/ 0 h 612775"/>
              <a:gd name="connsiteX1" fmla="*/ 450195 w 7108345"/>
              <a:gd name="connsiteY1" fmla="*/ 0 h 612775"/>
              <a:gd name="connsiteX2" fmla="*/ 1113641 w 7108345"/>
              <a:gd name="connsiteY2" fmla="*/ 0 h 612775"/>
              <a:gd name="connsiteX3" fmla="*/ 1777086 w 7108345"/>
              <a:gd name="connsiteY3" fmla="*/ 0 h 612775"/>
              <a:gd name="connsiteX4" fmla="*/ 2511615 w 7108345"/>
              <a:gd name="connsiteY4" fmla="*/ 0 h 612775"/>
              <a:gd name="connsiteX5" fmla="*/ 3103977 w 7108345"/>
              <a:gd name="connsiteY5" fmla="*/ 0 h 612775"/>
              <a:gd name="connsiteX6" fmla="*/ 3696339 w 7108345"/>
              <a:gd name="connsiteY6" fmla="*/ 0 h 612775"/>
              <a:gd name="connsiteX7" fmla="*/ 4146535 w 7108345"/>
              <a:gd name="connsiteY7" fmla="*/ 0 h 612775"/>
              <a:gd name="connsiteX8" fmla="*/ 4738897 w 7108345"/>
              <a:gd name="connsiteY8" fmla="*/ 0 h 612775"/>
              <a:gd name="connsiteX9" fmla="*/ 5118008 w 7108345"/>
              <a:gd name="connsiteY9" fmla="*/ 0 h 612775"/>
              <a:gd name="connsiteX10" fmla="*/ 5568204 w 7108345"/>
              <a:gd name="connsiteY10" fmla="*/ 0 h 612775"/>
              <a:gd name="connsiteX11" fmla="*/ 6018399 w 7108345"/>
              <a:gd name="connsiteY11" fmla="*/ 0 h 612775"/>
              <a:gd name="connsiteX12" fmla="*/ 7108345 w 7108345"/>
              <a:gd name="connsiteY12" fmla="*/ 0 h 612775"/>
              <a:gd name="connsiteX13" fmla="*/ 7108345 w 7108345"/>
              <a:gd name="connsiteY13" fmla="*/ 294132 h 612775"/>
              <a:gd name="connsiteX14" fmla="*/ 7108345 w 7108345"/>
              <a:gd name="connsiteY14" fmla="*/ 612775 h 612775"/>
              <a:gd name="connsiteX15" fmla="*/ 6658150 w 7108345"/>
              <a:gd name="connsiteY15" fmla="*/ 612775 h 612775"/>
              <a:gd name="connsiteX16" fmla="*/ 6065788 w 7108345"/>
              <a:gd name="connsiteY16" fmla="*/ 612775 h 612775"/>
              <a:gd name="connsiteX17" fmla="*/ 5615593 w 7108345"/>
              <a:gd name="connsiteY17" fmla="*/ 612775 h 612775"/>
              <a:gd name="connsiteX18" fmla="*/ 5165397 w 7108345"/>
              <a:gd name="connsiteY18" fmla="*/ 612775 h 612775"/>
              <a:gd name="connsiteX19" fmla="*/ 4573035 w 7108345"/>
              <a:gd name="connsiteY19" fmla="*/ 612775 h 612775"/>
              <a:gd name="connsiteX20" fmla="*/ 3909590 w 7108345"/>
              <a:gd name="connsiteY20" fmla="*/ 612775 h 612775"/>
              <a:gd name="connsiteX21" fmla="*/ 3388311 w 7108345"/>
              <a:gd name="connsiteY21" fmla="*/ 612775 h 612775"/>
              <a:gd name="connsiteX22" fmla="*/ 2867032 w 7108345"/>
              <a:gd name="connsiteY22" fmla="*/ 612775 h 612775"/>
              <a:gd name="connsiteX23" fmla="*/ 2274670 w 7108345"/>
              <a:gd name="connsiteY23" fmla="*/ 612775 h 612775"/>
              <a:gd name="connsiteX24" fmla="*/ 1753392 w 7108345"/>
              <a:gd name="connsiteY24" fmla="*/ 612775 h 612775"/>
              <a:gd name="connsiteX25" fmla="*/ 1374280 w 7108345"/>
              <a:gd name="connsiteY25" fmla="*/ 612775 h 612775"/>
              <a:gd name="connsiteX26" fmla="*/ 639751 w 7108345"/>
              <a:gd name="connsiteY26" fmla="*/ 612775 h 612775"/>
              <a:gd name="connsiteX27" fmla="*/ 0 w 7108345"/>
              <a:gd name="connsiteY27" fmla="*/ 612775 h 612775"/>
              <a:gd name="connsiteX28" fmla="*/ 0 w 7108345"/>
              <a:gd name="connsiteY28" fmla="*/ 312515 h 612775"/>
              <a:gd name="connsiteX29" fmla="*/ 0 w 7108345"/>
              <a:gd name="connsiteY29" fmla="*/ 0 h 61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108345" h="612775" fill="none" extrusionOk="0">
                <a:moveTo>
                  <a:pt x="0" y="0"/>
                </a:moveTo>
                <a:cubicBezTo>
                  <a:pt x="171064" y="-37264"/>
                  <a:pt x="246386" y="10762"/>
                  <a:pt x="450195" y="0"/>
                </a:cubicBezTo>
                <a:cubicBezTo>
                  <a:pt x="654004" y="-10762"/>
                  <a:pt x="842310" y="58470"/>
                  <a:pt x="1113641" y="0"/>
                </a:cubicBezTo>
                <a:cubicBezTo>
                  <a:pt x="1384972" y="-58470"/>
                  <a:pt x="1468955" y="37903"/>
                  <a:pt x="1777086" y="0"/>
                </a:cubicBezTo>
                <a:cubicBezTo>
                  <a:pt x="2085217" y="-37903"/>
                  <a:pt x="2201989" y="19253"/>
                  <a:pt x="2511615" y="0"/>
                </a:cubicBezTo>
                <a:cubicBezTo>
                  <a:pt x="2821241" y="-19253"/>
                  <a:pt x="2840692" y="8182"/>
                  <a:pt x="3103977" y="0"/>
                </a:cubicBezTo>
                <a:cubicBezTo>
                  <a:pt x="3367262" y="-8182"/>
                  <a:pt x="3542815" y="2396"/>
                  <a:pt x="3696339" y="0"/>
                </a:cubicBezTo>
                <a:cubicBezTo>
                  <a:pt x="3849863" y="-2396"/>
                  <a:pt x="4015370" y="18501"/>
                  <a:pt x="4146535" y="0"/>
                </a:cubicBezTo>
                <a:cubicBezTo>
                  <a:pt x="4277700" y="-18501"/>
                  <a:pt x="4476180" y="55648"/>
                  <a:pt x="4738897" y="0"/>
                </a:cubicBezTo>
                <a:cubicBezTo>
                  <a:pt x="5001614" y="-55648"/>
                  <a:pt x="4935350" y="41152"/>
                  <a:pt x="5118008" y="0"/>
                </a:cubicBezTo>
                <a:cubicBezTo>
                  <a:pt x="5300666" y="-41152"/>
                  <a:pt x="5417041" y="17271"/>
                  <a:pt x="5568204" y="0"/>
                </a:cubicBezTo>
                <a:cubicBezTo>
                  <a:pt x="5719367" y="-17271"/>
                  <a:pt x="5828174" y="22339"/>
                  <a:pt x="6018399" y="0"/>
                </a:cubicBezTo>
                <a:cubicBezTo>
                  <a:pt x="6208624" y="-22339"/>
                  <a:pt x="6679733" y="113123"/>
                  <a:pt x="7108345" y="0"/>
                </a:cubicBezTo>
                <a:cubicBezTo>
                  <a:pt x="7118439" y="97273"/>
                  <a:pt x="7095641" y="169352"/>
                  <a:pt x="7108345" y="294132"/>
                </a:cubicBezTo>
                <a:cubicBezTo>
                  <a:pt x="7121049" y="418912"/>
                  <a:pt x="7092510" y="510513"/>
                  <a:pt x="7108345" y="612775"/>
                </a:cubicBezTo>
                <a:cubicBezTo>
                  <a:pt x="7001512" y="618761"/>
                  <a:pt x="6863241" y="598830"/>
                  <a:pt x="6658150" y="612775"/>
                </a:cubicBezTo>
                <a:cubicBezTo>
                  <a:pt x="6453060" y="626720"/>
                  <a:pt x="6234882" y="557014"/>
                  <a:pt x="6065788" y="612775"/>
                </a:cubicBezTo>
                <a:cubicBezTo>
                  <a:pt x="5896694" y="668536"/>
                  <a:pt x="5824920" y="566459"/>
                  <a:pt x="5615593" y="612775"/>
                </a:cubicBezTo>
                <a:cubicBezTo>
                  <a:pt x="5406267" y="659091"/>
                  <a:pt x="5325279" y="579432"/>
                  <a:pt x="5165397" y="612775"/>
                </a:cubicBezTo>
                <a:cubicBezTo>
                  <a:pt x="5005515" y="646118"/>
                  <a:pt x="4828970" y="560623"/>
                  <a:pt x="4573035" y="612775"/>
                </a:cubicBezTo>
                <a:cubicBezTo>
                  <a:pt x="4317100" y="664927"/>
                  <a:pt x="4156214" y="536108"/>
                  <a:pt x="3909590" y="612775"/>
                </a:cubicBezTo>
                <a:cubicBezTo>
                  <a:pt x="3662967" y="689442"/>
                  <a:pt x="3492793" y="576677"/>
                  <a:pt x="3388311" y="612775"/>
                </a:cubicBezTo>
                <a:cubicBezTo>
                  <a:pt x="3283829" y="648873"/>
                  <a:pt x="3082220" y="569054"/>
                  <a:pt x="2867032" y="612775"/>
                </a:cubicBezTo>
                <a:cubicBezTo>
                  <a:pt x="2651844" y="656496"/>
                  <a:pt x="2526190" y="583803"/>
                  <a:pt x="2274670" y="612775"/>
                </a:cubicBezTo>
                <a:cubicBezTo>
                  <a:pt x="2023150" y="641747"/>
                  <a:pt x="1908408" y="603007"/>
                  <a:pt x="1753392" y="612775"/>
                </a:cubicBezTo>
                <a:cubicBezTo>
                  <a:pt x="1598376" y="622543"/>
                  <a:pt x="1559671" y="612382"/>
                  <a:pt x="1374280" y="612775"/>
                </a:cubicBezTo>
                <a:cubicBezTo>
                  <a:pt x="1188889" y="613168"/>
                  <a:pt x="998538" y="595350"/>
                  <a:pt x="639751" y="612775"/>
                </a:cubicBezTo>
                <a:cubicBezTo>
                  <a:pt x="280964" y="630200"/>
                  <a:pt x="273017" y="601166"/>
                  <a:pt x="0" y="612775"/>
                </a:cubicBezTo>
                <a:cubicBezTo>
                  <a:pt x="-27752" y="530088"/>
                  <a:pt x="24051" y="428488"/>
                  <a:pt x="0" y="312515"/>
                </a:cubicBezTo>
                <a:cubicBezTo>
                  <a:pt x="-24051" y="196542"/>
                  <a:pt x="816" y="111617"/>
                  <a:pt x="0" y="0"/>
                </a:cubicBezTo>
                <a:close/>
              </a:path>
              <a:path w="7108345" h="612775" stroke="0" extrusionOk="0">
                <a:moveTo>
                  <a:pt x="0" y="0"/>
                </a:moveTo>
                <a:cubicBezTo>
                  <a:pt x="96535" y="-5469"/>
                  <a:pt x="288791" y="239"/>
                  <a:pt x="379112" y="0"/>
                </a:cubicBezTo>
                <a:cubicBezTo>
                  <a:pt x="469433" y="-239"/>
                  <a:pt x="606852" y="49083"/>
                  <a:pt x="829307" y="0"/>
                </a:cubicBezTo>
                <a:cubicBezTo>
                  <a:pt x="1051763" y="-49083"/>
                  <a:pt x="1094726" y="42095"/>
                  <a:pt x="1208419" y="0"/>
                </a:cubicBezTo>
                <a:cubicBezTo>
                  <a:pt x="1322112" y="-42095"/>
                  <a:pt x="1601411" y="28317"/>
                  <a:pt x="1800781" y="0"/>
                </a:cubicBezTo>
                <a:cubicBezTo>
                  <a:pt x="2000151" y="-28317"/>
                  <a:pt x="2304830" y="53826"/>
                  <a:pt x="2464226" y="0"/>
                </a:cubicBezTo>
                <a:cubicBezTo>
                  <a:pt x="2623623" y="-53826"/>
                  <a:pt x="2755313" y="44065"/>
                  <a:pt x="2985505" y="0"/>
                </a:cubicBezTo>
                <a:cubicBezTo>
                  <a:pt x="3215697" y="-44065"/>
                  <a:pt x="3570325" y="67549"/>
                  <a:pt x="3720034" y="0"/>
                </a:cubicBezTo>
                <a:cubicBezTo>
                  <a:pt x="3869743" y="-67549"/>
                  <a:pt x="4175300" y="68581"/>
                  <a:pt x="4312396" y="0"/>
                </a:cubicBezTo>
                <a:cubicBezTo>
                  <a:pt x="4449492" y="-68581"/>
                  <a:pt x="4527225" y="38855"/>
                  <a:pt x="4691508" y="0"/>
                </a:cubicBezTo>
                <a:cubicBezTo>
                  <a:pt x="4855791" y="-38855"/>
                  <a:pt x="5220276" y="45807"/>
                  <a:pt x="5354953" y="0"/>
                </a:cubicBezTo>
                <a:cubicBezTo>
                  <a:pt x="5489630" y="-45807"/>
                  <a:pt x="5780752" y="32726"/>
                  <a:pt x="5947315" y="0"/>
                </a:cubicBezTo>
                <a:cubicBezTo>
                  <a:pt x="6113878" y="-32726"/>
                  <a:pt x="6751893" y="113888"/>
                  <a:pt x="7108345" y="0"/>
                </a:cubicBezTo>
                <a:cubicBezTo>
                  <a:pt x="7131307" y="67826"/>
                  <a:pt x="7098577" y="197880"/>
                  <a:pt x="7108345" y="300260"/>
                </a:cubicBezTo>
                <a:cubicBezTo>
                  <a:pt x="7118113" y="402640"/>
                  <a:pt x="7081000" y="502869"/>
                  <a:pt x="7108345" y="612775"/>
                </a:cubicBezTo>
                <a:cubicBezTo>
                  <a:pt x="6866437" y="638941"/>
                  <a:pt x="6701546" y="585332"/>
                  <a:pt x="6373816" y="612775"/>
                </a:cubicBezTo>
                <a:cubicBezTo>
                  <a:pt x="6046086" y="640218"/>
                  <a:pt x="5825895" y="610690"/>
                  <a:pt x="5639287" y="612775"/>
                </a:cubicBezTo>
                <a:cubicBezTo>
                  <a:pt x="5452679" y="614860"/>
                  <a:pt x="5168559" y="571245"/>
                  <a:pt x="4975842" y="612775"/>
                </a:cubicBezTo>
                <a:cubicBezTo>
                  <a:pt x="4783125" y="654305"/>
                  <a:pt x="4579827" y="555216"/>
                  <a:pt x="4454563" y="612775"/>
                </a:cubicBezTo>
                <a:cubicBezTo>
                  <a:pt x="4329299" y="670334"/>
                  <a:pt x="4159342" y="593966"/>
                  <a:pt x="4004368" y="612775"/>
                </a:cubicBezTo>
                <a:cubicBezTo>
                  <a:pt x="3849395" y="631584"/>
                  <a:pt x="3624910" y="557227"/>
                  <a:pt x="3412006" y="612775"/>
                </a:cubicBezTo>
                <a:cubicBezTo>
                  <a:pt x="3199102" y="668323"/>
                  <a:pt x="3145513" y="598638"/>
                  <a:pt x="2961810" y="612775"/>
                </a:cubicBezTo>
                <a:cubicBezTo>
                  <a:pt x="2778107" y="626912"/>
                  <a:pt x="2752788" y="599864"/>
                  <a:pt x="2582699" y="612775"/>
                </a:cubicBezTo>
                <a:cubicBezTo>
                  <a:pt x="2412610" y="625686"/>
                  <a:pt x="2230582" y="600187"/>
                  <a:pt x="2061420" y="612775"/>
                </a:cubicBezTo>
                <a:cubicBezTo>
                  <a:pt x="1892258" y="625363"/>
                  <a:pt x="1716667" y="559820"/>
                  <a:pt x="1611225" y="612775"/>
                </a:cubicBezTo>
                <a:cubicBezTo>
                  <a:pt x="1505783" y="665730"/>
                  <a:pt x="1209852" y="601307"/>
                  <a:pt x="1018863" y="612775"/>
                </a:cubicBezTo>
                <a:cubicBezTo>
                  <a:pt x="827874" y="624243"/>
                  <a:pt x="751104" y="572631"/>
                  <a:pt x="568668" y="612775"/>
                </a:cubicBezTo>
                <a:cubicBezTo>
                  <a:pt x="386233" y="652919"/>
                  <a:pt x="155835" y="559839"/>
                  <a:pt x="0" y="612775"/>
                </a:cubicBezTo>
                <a:cubicBezTo>
                  <a:pt x="-6576" y="517584"/>
                  <a:pt x="141" y="404480"/>
                  <a:pt x="0" y="324771"/>
                </a:cubicBezTo>
                <a:cubicBezTo>
                  <a:pt x="-141" y="245062"/>
                  <a:pt x="22604" y="126271"/>
                  <a:pt x="0" y="0"/>
                </a:cubicBezTo>
                <a:close/>
              </a:path>
            </a:pathLst>
          </a:custGeom>
          <a:ln w="381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079527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For learning, </a:t>
            </a:r>
            <a:r>
              <a:rPr lang="en" sz="2800" b="1" dirty="0"/>
              <a:t>data</a:t>
            </a:r>
            <a:r>
              <a:rPr lang="en" sz="2800" dirty="0"/>
              <a:t> is as important as the </a:t>
            </a:r>
            <a:r>
              <a:rPr lang="en" sz="2800" b="1" dirty="0"/>
              <a:t>model</a:t>
            </a:r>
            <a:endParaRPr b="1"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4294967295"/>
          </p:nvPr>
        </p:nvSpPr>
        <p:spPr>
          <a:xfrm>
            <a:off x="8451850" y="4845050"/>
            <a:ext cx="69215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rgbClr val="005E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4294967295"/>
          </p:nvPr>
        </p:nvSpPr>
        <p:spPr>
          <a:xfrm>
            <a:off x="4870850" y="763802"/>
            <a:ext cx="4048125" cy="33813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But learning depends on the quality of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the data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432465" y="745113"/>
            <a:ext cx="3762300" cy="55403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</a:rPr>
              <a:t>In machine learning, we tend to focus on        </a:t>
            </a:r>
            <a:br>
              <a:rPr lang="en" sz="1500" b="1" dirty="0">
                <a:solidFill>
                  <a:schemeClr val="dk1"/>
                </a:solidFill>
              </a:rPr>
            </a:br>
            <a:r>
              <a:rPr lang="en" sz="1500" b="1" dirty="0">
                <a:solidFill>
                  <a:schemeClr val="dk1"/>
                </a:solidFill>
              </a:rPr>
              <a:t>the model</a:t>
            </a:r>
            <a:endParaRPr sz="1500" b="1" dirty="0">
              <a:solidFill>
                <a:schemeClr val="dk1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l="1999" t="9074" r="9"/>
          <a:stretch/>
        </p:blipFill>
        <p:spPr>
          <a:xfrm>
            <a:off x="324175" y="1253450"/>
            <a:ext cx="4231050" cy="23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1370785" y="1361853"/>
            <a:ext cx="3117300" cy="45774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14" y="2560428"/>
            <a:ext cx="3898943" cy="2377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4"/>
          <p:cNvCxnSpPr/>
          <p:nvPr/>
        </p:nvCxnSpPr>
        <p:spPr>
          <a:xfrm>
            <a:off x="4801600" y="1327575"/>
            <a:ext cx="404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/>
          <p:nvPr/>
        </p:nvSpPr>
        <p:spPr>
          <a:xfrm>
            <a:off x="484300" y="44602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Source: MIT Technology Review</a:t>
            </a: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(May 28, 2019)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5136300" y="3234500"/>
            <a:ext cx="3436200" cy="843000"/>
          </a:xfrm>
          <a:prstGeom prst="rect">
            <a:avLst/>
          </a:prstGeom>
          <a:solidFill>
            <a:srgbClr val="FFFFFF">
              <a:alpha val="84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5136300" y="4308200"/>
            <a:ext cx="3540000" cy="612300"/>
          </a:xfrm>
          <a:prstGeom prst="rect">
            <a:avLst/>
          </a:prstGeom>
          <a:solidFill>
            <a:srgbClr val="FFFFFF">
              <a:alpha val="84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4911490" y="1081730"/>
            <a:ext cx="820200" cy="19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4856429" y="1925275"/>
            <a:ext cx="3967675" cy="1416000"/>
          </a:xfrm>
          <a:prstGeom prst="rect">
            <a:avLst/>
          </a:prstGeom>
          <a:solidFill>
            <a:schemeClr val="lt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>
                <a:latin typeface="Raleway"/>
                <a:ea typeface="Raleway"/>
                <a:cs typeface="Raleway"/>
                <a:sym typeface="Raleway"/>
              </a:rPr>
              <a:t>Deep neural networks easily fit random labels.</a:t>
            </a:r>
            <a:endParaRPr sz="20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-"/>
            </a:pPr>
            <a:r>
              <a:rPr lang="en" sz="2000" i="1" dirty="0">
                <a:latin typeface="Raleway"/>
                <a:ea typeface="Raleway"/>
                <a:cs typeface="Raleway"/>
                <a:sym typeface="Raleway"/>
              </a:rPr>
              <a:t>Zhang et al. (ICLR, 2017)</a:t>
            </a:r>
            <a:endParaRPr sz="2000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494360" y="1037271"/>
            <a:ext cx="994200" cy="19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4"/>
          <p:cNvGrpSpPr/>
          <p:nvPr/>
        </p:nvGrpSpPr>
        <p:grpSpPr>
          <a:xfrm>
            <a:off x="3057739" y="1327353"/>
            <a:ext cx="5753972" cy="537942"/>
            <a:chOff x="3021404" y="1513925"/>
            <a:chExt cx="5270171" cy="537942"/>
          </a:xfrm>
        </p:grpSpPr>
        <p:sp>
          <p:nvSpPr>
            <p:cNvPr id="87" name="Google Shape;87;p14"/>
            <p:cNvSpPr/>
            <p:nvPr/>
          </p:nvSpPr>
          <p:spPr>
            <a:xfrm>
              <a:off x="4467175" y="1513925"/>
              <a:ext cx="3824400" cy="533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021404" y="1554767"/>
              <a:ext cx="5229900" cy="49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/>
                <a:t>are trained with erroneous data`</a:t>
              </a:r>
              <a:endParaRPr sz="2600" b="1" dirty="0"/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5572125" y="1299150"/>
            <a:ext cx="2563500" cy="6690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5542C1-6EB3-4B1D-FD6B-957DAB2F1EC6}"/>
              </a:ext>
            </a:extLst>
          </p:cNvPr>
          <p:cNvSpPr/>
          <p:nvPr/>
        </p:nvSpPr>
        <p:spPr>
          <a:xfrm>
            <a:off x="332289" y="1870198"/>
            <a:ext cx="4222936" cy="644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3" grpId="0"/>
      <p:bldP spid="84" grpId="0" animBg="1"/>
      <p:bldP spid="2" grpId="0" animBg="1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b52e9fda-0691-4585-bdfc-5ccae1ce1890}" enabled="0" method="" siteId="{b52e9fda-0691-4585-bdfc-5ccae1ce189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8744</TotalTime>
  <Words>1327</Words>
  <Application>Microsoft Office PowerPoint</Application>
  <PresentationFormat>On-screen Show (16:9)</PresentationFormat>
  <Paragraphs>205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Wingdings</vt:lpstr>
      <vt:lpstr>Calibri Light</vt:lpstr>
      <vt:lpstr>Nunito</vt:lpstr>
      <vt:lpstr>Arial</vt:lpstr>
      <vt:lpstr>Raleway</vt:lpstr>
      <vt:lpstr>verdana</vt:lpstr>
      <vt:lpstr>Roboto Condensed Light</vt:lpstr>
      <vt:lpstr>-apple-system</vt:lpstr>
      <vt:lpstr>Calibri</vt:lpstr>
      <vt:lpstr>Roboto</vt:lpstr>
      <vt:lpstr>Office 2013 - 2022 Theme</vt:lpstr>
      <vt:lpstr>Data Driven AI</vt:lpstr>
      <vt:lpstr>Module Team</vt:lpstr>
      <vt:lpstr>Lectures</vt:lpstr>
      <vt:lpstr>Module Outline</vt:lpstr>
      <vt:lpstr>Module Outline</vt:lpstr>
      <vt:lpstr>Assessments</vt:lpstr>
      <vt:lpstr>Reading Material</vt:lpstr>
      <vt:lpstr>Reading Material</vt:lpstr>
      <vt:lpstr>For learning, data is as important as the model</vt:lpstr>
      <vt:lpstr>Traditional Machine Learning is model-centric </vt:lpstr>
      <vt:lpstr>In many real-world ML applications, the dataset is not fixed!</vt:lpstr>
      <vt:lpstr>What is data-centric AI?</vt:lpstr>
      <vt:lpstr> Model-centric AI vs Data-centric AI </vt:lpstr>
      <vt:lpstr>What is not data-centric AI?</vt:lpstr>
      <vt:lpstr>What are examples of Data-centric AI?</vt:lpstr>
      <vt:lpstr>Why the hype around Data-centric AI? </vt:lpstr>
      <vt:lpstr>Why the hype around Data-centric AI?</vt:lpstr>
      <vt:lpstr>Dall-E’s big challenge → label errors at training time </vt:lpstr>
      <vt:lpstr>Dall-E’s big issue → label errors at training time</vt:lpstr>
      <vt:lpstr>ChatGPT improved GPT-3 by improving data quality </vt:lpstr>
      <vt:lpstr>Tesla Data Engine: use model outputs to improve training dataset </vt:lpstr>
      <vt:lpstr>Tesla Data Engine: use model outputs to improve training dataset  </vt:lpstr>
      <vt:lpstr>Before there was data-centric AI…</vt:lpstr>
      <vt:lpstr>A Programming Example for  Model-centric and Data-centric AI 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Data-centric vs model-centric for learning with noisy labels</vt:lpstr>
      <vt:lpstr>Data-centric vs model-centric for learning with noisy labels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AI</dc:title>
  <dc:creator>Abirami Gunasekaran</dc:creator>
  <cp:lastModifiedBy>Abirami Gunasekaran</cp:lastModifiedBy>
  <cp:revision>96</cp:revision>
  <dcterms:modified xsi:type="dcterms:W3CDTF">2024-09-24T10:13:13Z</dcterms:modified>
</cp:coreProperties>
</file>